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Sergio Trendy" charset="1" panose="00000000000000000000"/>
      <p:regular r:id="rId12"/>
    </p:embeddedFont>
    <p:embeddedFont>
      <p:font typeface="Sergio Trendy Italics"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47" Target="notesSlides/notesSlide2.xml" Type="http://schemas.openxmlformats.org/officeDocument/2006/relationships/notesSlide"/><Relationship Id="rId48" Target="notesSlides/notesSlide3.xml" Type="http://schemas.openxmlformats.org/officeDocument/2006/relationships/notesSlide"/><Relationship Id="rId49" Target="notesSlides/notesSlide4.xml" Type="http://schemas.openxmlformats.org/officeDocument/2006/relationships/notesSlide"/><Relationship Id="rId5" Target="tableStyles.xml" Type="http://schemas.openxmlformats.org/officeDocument/2006/relationships/tableStyles"/><Relationship Id="rId50" Target="notesSlides/notesSlide5.xml" Type="http://schemas.openxmlformats.org/officeDocument/2006/relationships/notesSlide"/><Relationship Id="rId51" Target="notesSlides/notesSlide6.xml" Type="http://schemas.openxmlformats.org/officeDocument/2006/relationships/notesSlide"/><Relationship Id="rId52" Target="notesSlides/notesSlide7.xml" Type="http://schemas.openxmlformats.org/officeDocument/2006/relationships/notesSlide"/><Relationship Id="rId53" Target="notesSlides/notesSlide8.xml" Type="http://schemas.openxmlformats.org/officeDocument/2006/relationships/notesSlide"/><Relationship Id="rId54" Target="notesSlides/notesSlide9.xml" Type="http://schemas.openxmlformats.org/officeDocument/2006/relationships/notesSlide"/><Relationship Id="rId55" Target="notesSlides/notesSlide10.xml" Type="http://schemas.openxmlformats.org/officeDocument/2006/relationships/notesSlide"/><Relationship Id="rId56" Target="notesSlides/notesSlide1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Greetings to all, This presentation displays our progress on the topic of food security in morocco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High Commission for Planning's Statistical Yearbook of Regions provides critical data on agricultural production, but lacks information on distribution and consumption. To address this, collaboration with stakeholders, government agencies, and local communities is crucial. By obtaining comprehensive data through partnerships, surveys and investigations, we can refine our methodology and develop strategies that contribute to a more resilient and equitable food distribution system across all regions of Morocco.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Morocco faces significant challenges in distributing food supplies, despite its extensive agricultural resources. To address this issue, an initiative is being developed to use artificial intelligence (AI) not only to address uneven distribution but also to establish a long-term, data-driven framework for future policy and decision-making, ultimately improving food security for the entire nation.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Morocco's food distribution system faces challenges due to the interplay of agricultural productivity, regional needs, and inefficiencies. Uneven distribution leads to scarcity in some regions while others face overabundance, and current management approaches often lack accuracy, resulting in inefficient resource utilization. </a:t>
            </a:r>
          </a:p>
          <a:p>
            <a:r>
              <a:rPr lang="en-US"/>
              <a:t>This raises a number of questions: How might AI be used to analyse extensive data on agricultural productivity and regional needs? What characteristics should be examined to optimise food supply allocation, taking into account aspects like consumption frequency and geographical distances between productive and needed regions? Can a data-driven strategy improve supply chain efficiency and ensure more equal resource allocation across the country?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Of course every research follows a specific methodology, ours goes as follows</a:t>
            </a:r>
          </a:p>
          <a:p>
            <a:r>
              <a:rPr lang="en-US"/>
              <a:t/>
            </a:r>
          </a:p>
          <a:p>
            <a:r>
              <a:rPr lang="en-US"/>
              <a:t>(switch after 'data collection')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passing now to data processing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is 3 types of ARIMA, in this presentation we will cover just the standard one.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AR(p) Autoregression – a regression model that utilizes the dependent relationship between a current observation and observations over a previous period. An auto regressive (AR(p)) component refers to the use of past values in the regression equation for the time series.</a:t>
            </a:r>
          </a:p>
          <a:p>
            <a:r>
              <a:rPr lang="en-US"/>
              <a:t/>
            </a:r>
          </a:p>
          <a:p>
            <a:r>
              <a:rPr lang="en-US"/>
              <a:t>I(d) Integration – uses differencing of observations (subtracting an observation from observation at the previous time step) in order to make the time series stationary. Differencing involves the subtraction of the current values of a series with its previous values d number of times.</a:t>
            </a:r>
          </a:p>
          <a:p>
            <a:r>
              <a:rPr lang="en-US"/>
              <a:t/>
            </a:r>
          </a:p>
          <a:p>
            <a:r>
              <a:rPr lang="en-US"/>
              <a:t>MA(q) Moving Average – a model that uses the dependency between an observation and a residual error from a moving average model applied to lagged observations. A moving average component depicts the error of the model as a combination of previous error terms. The order q represents the number of terms to be included in the model.</a:t>
            </a:r>
          </a:p>
          <a:p>
            <a:r>
              <a:rPr lang="en-US"/>
              <a:t/>
            </a:r>
          </a:p>
          <a:p>
            <a:r>
              <a:rPr lang="en-US"/>
              <a:t>to define these parameters, we use differencing to make the time series stationary.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notesSlides/notesSlide7.xml" Type="http://schemas.openxmlformats.org/officeDocument/2006/relationships/notesSlide"/><Relationship Id="rId3" Target="../media/image30.png" Type="http://schemas.openxmlformats.org/officeDocument/2006/relationships/image"/><Relationship Id="rId4" Target="../media/image31.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png" Type="http://schemas.openxmlformats.org/officeDocument/2006/relationships/image"/><Relationship Id="rId13" Target="../media/image27.png" Type="http://schemas.openxmlformats.org/officeDocument/2006/relationships/image"/><Relationship Id="rId14" Target="../media/image28.png" Type="http://schemas.openxmlformats.org/officeDocument/2006/relationships/image"/><Relationship Id="rId2" Target="../notesSlides/notesSlide2.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https://www.hcp.ma/downloads/?tag=Annuaires+statistiques+des+r%C3%A9gions" TargetMode="External" Type="http://schemas.openxmlformats.org/officeDocument/2006/relationships/hyperlink"/><Relationship Id="rId4" Target="https://www.hcp.ma/downloads/?tag=Annuaires+statistiques+du+Maroc" TargetMode="External" Type="http://schemas.openxmlformats.org/officeDocument/2006/relationships/hyperlink"/><Relationship Id="rId5" Target="https://www.hcp.ma/downloads/?tag=Annuaires+statistiques+r%C3%A9gionaux" TargetMode="External" Type="http://schemas.openxmlformats.org/officeDocument/2006/relationships/hyperlink"/><Relationship Id="rId6" Target="https://era.ed.ac.uk/bitstream/handle/1842/854/chp_2.pdf;jsessionid=8B60CEDBD5E173014299EB99ED6CA018?sequence=11"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notesSlides/notesSlide4.xml" Type="http://schemas.openxmlformats.org/officeDocument/2006/relationships/notesSlide"/><Relationship Id="rId3" Target="../media/image30.png" Type="http://schemas.openxmlformats.org/officeDocument/2006/relationships/image"/><Relationship Id="rId4" Target="../media/image3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Freeform 2" id="2"/>
          <p:cNvSpPr/>
          <p:nvPr/>
        </p:nvSpPr>
        <p:spPr>
          <a:xfrm flipH="false" flipV="false" rot="1008972">
            <a:off x="11155957" y="3426888"/>
            <a:ext cx="4185950" cy="3265041"/>
          </a:xfrm>
          <a:custGeom>
            <a:avLst/>
            <a:gdLst/>
            <a:ahLst/>
            <a:cxnLst/>
            <a:rect r="r" b="b" t="t" l="l"/>
            <a:pathLst>
              <a:path h="3265041" w="4185950">
                <a:moveTo>
                  <a:pt x="0" y="0"/>
                </a:moveTo>
                <a:lnTo>
                  <a:pt x="4185950" y="0"/>
                </a:lnTo>
                <a:lnTo>
                  <a:pt x="4185950" y="3265041"/>
                </a:lnTo>
                <a:lnTo>
                  <a:pt x="0" y="32650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78564" y="-422244"/>
            <a:ext cx="3492269" cy="5380246"/>
          </a:xfrm>
          <a:custGeom>
            <a:avLst/>
            <a:gdLst/>
            <a:ahLst/>
            <a:cxnLst/>
            <a:rect r="r" b="b" t="t" l="l"/>
            <a:pathLst>
              <a:path h="5380246" w="3492269">
                <a:moveTo>
                  <a:pt x="0" y="0"/>
                </a:moveTo>
                <a:lnTo>
                  <a:pt x="3492269" y="0"/>
                </a:lnTo>
                <a:lnTo>
                  <a:pt x="3492269" y="5380246"/>
                </a:lnTo>
                <a:lnTo>
                  <a:pt x="0" y="5380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103495" y="-943261"/>
            <a:ext cx="3765248" cy="4482438"/>
          </a:xfrm>
          <a:custGeom>
            <a:avLst/>
            <a:gdLst/>
            <a:ahLst/>
            <a:cxnLst/>
            <a:rect r="r" b="b" t="t" l="l"/>
            <a:pathLst>
              <a:path h="4482438" w="3765248">
                <a:moveTo>
                  <a:pt x="0" y="0"/>
                </a:moveTo>
                <a:lnTo>
                  <a:pt x="3765248" y="0"/>
                </a:lnTo>
                <a:lnTo>
                  <a:pt x="3765248" y="4482438"/>
                </a:lnTo>
                <a:lnTo>
                  <a:pt x="0" y="44824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575620" y="1499267"/>
            <a:ext cx="1234871" cy="5567040"/>
          </a:xfrm>
          <a:custGeom>
            <a:avLst/>
            <a:gdLst/>
            <a:ahLst/>
            <a:cxnLst/>
            <a:rect r="r" b="b" t="t" l="l"/>
            <a:pathLst>
              <a:path h="5567040" w="1234871">
                <a:moveTo>
                  <a:pt x="0" y="0"/>
                </a:moveTo>
                <a:lnTo>
                  <a:pt x="1234870" y="0"/>
                </a:lnTo>
                <a:lnTo>
                  <a:pt x="1234870" y="5567040"/>
                </a:lnTo>
                <a:lnTo>
                  <a:pt x="0" y="55670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195578" y="7610762"/>
            <a:ext cx="2558677" cy="3674340"/>
          </a:xfrm>
          <a:custGeom>
            <a:avLst/>
            <a:gdLst/>
            <a:ahLst/>
            <a:cxnLst/>
            <a:rect r="r" b="b" t="t" l="l"/>
            <a:pathLst>
              <a:path h="3674340" w="2558677">
                <a:moveTo>
                  <a:pt x="0" y="0"/>
                </a:moveTo>
                <a:lnTo>
                  <a:pt x="2558677" y="0"/>
                </a:lnTo>
                <a:lnTo>
                  <a:pt x="2558677" y="3674341"/>
                </a:lnTo>
                <a:lnTo>
                  <a:pt x="0" y="36743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3041307" y="3694697"/>
            <a:ext cx="3041307" cy="2145504"/>
          </a:xfrm>
          <a:custGeom>
            <a:avLst/>
            <a:gdLst/>
            <a:ahLst/>
            <a:cxnLst/>
            <a:rect r="r" b="b" t="t" l="l"/>
            <a:pathLst>
              <a:path h="2145504" w="3041307">
                <a:moveTo>
                  <a:pt x="0" y="0"/>
                </a:moveTo>
                <a:lnTo>
                  <a:pt x="3041307" y="0"/>
                </a:lnTo>
                <a:lnTo>
                  <a:pt x="3041307" y="2145504"/>
                </a:lnTo>
                <a:lnTo>
                  <a:pt x="0" y="21455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2700000">
            <a:off x="10264395" y="2716705"/>
            <a:ext cx="1500354" cy="5501297"/>
          </a:xfrm>
          <a:custGeom>
            <a:avLst/>
            <a:gdLst/>
            <a:ahLst/>
            <a:cxnLst/>
            <a:rect r="r" b="b" t="t" l="l"/>
            <a:pathLst>
              <a:path h="5501297" w="1500354">
                <a:moveTo>
                  <a:pt x="0" y="0"/>
                </a:moveTo>
                <a:lnTo>
                  <a:pt x="1500354" y="0"/>
                </a:lnTo>
                <a:lnTo>
                  <a:pt x="1500354" y="5501297"/>
                </a:lnTo>
                <a:lnTo>
                  <a:pt x="0" y="55012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true" flipV="false" rot="0">
            <a:off x="11896452" y="7440726"/>
            <a:ext cx="4299126" cy="3032838"/>
          </a:xfrm>
          <a:custGeom>
            <a:avLst/>
            <a:gdLst/>
            <a:ahLst/>
            <a:cxnLst/>
            <a:rect r="r" b="b" t="t" l="l"/>
            <a:pathLst>
              <a:path h="3032838" w="4299126">
                <a:moveTo>
                  <a:pt x="4299126" y="0"/>
                </a:moveTo>
                <a:lnTo>
                  <a:pt x="0" y="0"/>
                </a:lnTo>
                <a:lnTo>
                  <a:pt x="0" y="3032838"/>
                </a:lnTo>
                <a:lnTo>
                  <a:pt x="4299126" y="3032838"/>
                </a:lnTo>
                <a:lnTo>
                  <a:pt x="4299126"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5236985" y="4405137"/>
            <a:ext cx="2681069" cy="3205626"/>
          </a:xfrm>
          <a:custGeom>
            <a:avLst/>
            <a:gdLst/>
            <a:ahLst/>
            <a:cxnLst/>
            <a:rect r="r" b="b" t="t" l="l"/>
            <a:pathLst>
              <a:path h="3205626" w="2681069">
                <a:moveTo>
                  <a:pt x="0" y="0"/>
                </a:moveTo>
                <a:lnTo>
                  <a:pt x="2681069" y="0"/>
                </a:lnTo>
                <a:lnTo>
                  <a:pt x="2681069" y="3205625"/>
                </a:lnTo>
                <a:lnTo>
                  <a:pt x="0" y="320562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1" id="11"/>
          <p:cNvSpPr txBox="true"/>
          <p:nvPr/>
        </p:nvSpPr>
        <p:spPr>
          <a:xfrm rot="0">
            <a:off x="1039267" y="5022602"/>
            <a:ext cx="9817919" cy="4425331"/>
          </a:xfrm>
          <a:prstGeom prst="rect">
            <a:avLst/>
          </a:prstGeom>
        </p:spPr>
        <p:txBody>
          <a:bodyPr anchor="t" rtlCol="false" tIns="0" lIns="0" bIns="0" rIns="0">
            <a:spAutoFit/>
          </a:bodyPr>
          <a:lstStyle/>
          <a:p>
            <a:pPr>
              <a:lnSpc>
                <a:spcPts val="11880"/>
              </a:lnSpc>
            </a:pPr>
            <a:r>
              <a:rPr lang="en-US" sz="12000">
                <a:solidFill>
                  <a:srgbClr val="002F15"/>
                </a:solidFill>
                <a:latin typeface="Sergio Trendy"/>
              </a:rPr>
              <a:t>Food security in Morocco</a:t>
            </a:r>
          </a:p>
        </p:txBody>
      </p:sp>
      <p:sp>
        <p:nvSpPr>
          <p:cNvPr name="TextBox 12" id="12"/>
          <p:cNvSpPr txBox="true"/>
          <p:nvPr/>
        </p:nvSpPr>
        <p:spPr>
          <a:xfrm rot="0">
            <a:off x="1039267" y="1004837"/>
            <a:ext cx="5013722" cy="2232660"/>
          </a:xfrm>
          <a:prstGeom prst="rect">
            <a:avLst/>
          </a:prstGeom>
        </p:spPr>
        <p:txBody>
          <a:bodyPr anchor="t" rtlCol="false" tIns="0" lIns="0" bIns="0" rIns="0">
            <a:spAutoFit/>
          </a:bodyPr>
          <a:lstStyle/>
          <a:p>
            <a:pPr>
              <a:lnSpc>
                <a:spcPts val="3600"/>
              </a:lnSpc>
            </a:pPr>
            <a:r>
              <a:rPr lang="en-US" sz="2400">
                <a:solidFill>
                  <a:srgbClr val="002F15"/>
                </a:solidFill>
                <a:latin typeface="Sergio Trendy"/>
              </a:rPr>
              <a:t>Done by:</a:t>
            </a:r>
          </a:p>
          <a:p>
            <a:pPr>
              <a:lnSpc>
                <a:spcPts val="3600"/>
              </a:lnSpc>
              <a:spcBef>
                <a:spcPct val="0"/>
              </a:spcBef>
            </a:pPr>
            <a:r>
              <a:rPr lang="en-US" sz="2400">
                <a:solidFill>
                  <a:srgbClr val="002F15"/>
                </a:solidFill>
                <a:latin typeface="Garet"/>
              </a:rPr>
              <a:t>Mohamed Amine Fakhre-Eddine</a:t>
            </a:r>
          </a:p>
          <a:p>
            <a:pPr>
              <a:lnSpc>
                <a:spcPts val="3600"/>
              </a:lnSpc>
              <a:spcBef>
                <a:spcPct val="0"/>
              </a:spcBef>
            </a:pPr>
            <a:r>
              <a:rPr lang="en-US" sz="2400">
                <a:solidFill>
                  <a:srgbClr val="002F15"/>
                </a:solidFill>
                <a:latin typeface="Garet"/>
              </a:rPr>
              <a:t>Abdelali Ibn Tabet</a:t>
            </a:r>
          </a:p>
          <a:p>
            <a:pPr>
              <a:lnSpc>
                <a:spcPts val="3600"/>
              </a:lnSpc>
              <a:spcBef>
                <a:spcPct val="0"/>
              </a:spcBef>
            </a:pPr>
            <a:r>
              <a:rPr lang="en-US" sz="2400">
                <a:solidFill>
                  <a:srgbClr val="002F15"/>
                </a:solidFill>
                <a:latin typeface="Garet"/>
              </a:rPr>
              <a:t>Nouhaila Krimel</a:t>
            </a:r>
          </a:p>
          <a:p>
            <a:pPr>
              <a:lnSpc>
                <a:spcPts val="3600"/>
              </a:lnSpc>
              <a:spcBef>
                <a:spcPct val="0"/>
              </a:spcBef>
            </a:pPr>
            <a:r>
              <a:rPr lang="en-US" sz="2400">
                <a:solidFill>
                  <a:srgbClr val="002F15"/>
                </a:solidFill>
                <a:latin typeface="Garet"/>
              </a:rPr>
              <a:t>Soueilem Mohamed Abd Nasir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5895376" cy="885825"/>
          </a:xfrm>
          <a:prstGeom prst="rect">
            <a:avLst/>
          </a:prstGeom>
        </p:spPr>
        <p:txBody>
          <a:bodyPr anchor="t" rtlCol="false" tIns="0" lIns="0" bIns="0" rIns="0">
            <a:spAutoFit/>
          </a:bodyPr>
          <a:lstStyle/>
          <a:p>
            <a:pPr>
              <a:lnSpc>
                <a:spcPts val="7679"/>
              </a:lnSpc>
            </a:pPr>
            <a:r>
              <a:rPr lang="en-US" sz="6399">
                <a:solidFill>
                  <a:srgbClr val="002F15"/>
                </a:solidFill>
                <a:latin typeface="Sergio Trendy"/>
              </a:rPr>
              <a:t>Methodology</a:t>
            </a:r>
          </a:p>
        </p:txBody>
      </p:sp>
      <p:sp>
        <p:nvSpPr>
          <p:cNvPr name="Freeform 3" id="3"/>
          <p:cNvSpPr/>
          <p:nvPr/>
        </p:nvSpPr>
        <p:spPr>
          <a:xfrm flipH="false" flipV="false" rot="0">
            <a:off x="15720721" y="7684836"/>
            <a:ext cx="668667" cy="3090479"/>
          </a:xfrm>
          <a:custGeom>
            <a:avLst/>
            <a:gdLst/>
            <a:ahLst/>
            <a:cxnLst/>
            <a:rect r="r" b="b" t="t" l="l"/>
            <a:pathLst>
              <a:path h="3090479" w="668667">
                <a:moveTo>
                  <a:pt x="0" y="0"/>
                </a:moveTo>
                <a:lnTo>
                  <a:pt x="668667" y="0"/>
                </a:lnTo>
                <a:lnTo>
                  <a:pt x="668667" y="3090478"/>
                </a:lnTo>
                <a:lnTo>
                  <a:pt x="0" y="3090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082502" y="8280602"/>
            <a:ext cx="3366420" cy="2864517"/>
          </a:xfrm>
          <a:custGeom>
            <a:avLst/>
            <a:gdLst/>
            <a:ahLst/>
            <a:cxnLst/>
            <a:rect r="r" b="b" t="t" l="l"/>
            <a:pathLst>
              <a:path h="2864517" w="3366420">
                <a:moveTo>
                  <a:pt x="0" y="0"/>
                </a:moveTo>
                <a:lnTo>
                  <a:pt x="3366419" y="0"/>
                </a:lnTo>
                <a:lnTo>
                  <a:pt x="3366419" y="2864517"/>
                </a:lnTo>
                <a:lnTo>
                  <a:pt x="0" y="28645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44530" y="8148450"/>
            <a:ext cx="1829252" cy="2626864"/>
          </a:xfrm>
          <a:custGeom>
            <a:avLst/>
            <a:gdLst/>
            <a:ahLst/>
            <a:cxnLst/>
            <a:rect r="r" b="b" t="t" l="l"/>
            <a:pathLst>
              <a:path h="2626864" w="1829252">
                <a:moveTo>
                  <a:pt x="0" y="0"/>
                </a:moveTo>
                <a:lnTo>
                  <a:pt x="1829253" y="0"/>
                </a:lnTo>
                <a:lnTo>
                  <a:pt x="1829253" y="2626864"/>
                </a:lnTo>
                <a:lnTo>
                  <a:pt x="0" y="2626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876626" y="4986899"/>
            <a:ext cx="2765348" cy="2765348"/>
          </a:xfrm>
          <a:custGeom>
            <a:avLst/>
            <a:gdLst/>
            <a:ahLst/>
            <a:cxnLst/>
            <a:rect r="r" b="b" t="t" l="l"/>
            <a:pathLst>
              <a:path h="2765348" w="2765348">
                <a:moveTo>
                  <a:pt x="0" y="0"/>
                </a:moveTo>
                <a:lnTo>
                  <a:pt x="2765348" y="0"/>
                </a:lnTo>
                <a:lnTo>
                  <a:pt x="2765348" y="2765348"/>
                </a:lnTo>
                <a:lnTo>
                  <a:pt x="0" y="27653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2947491" y="1028700"/>
            <a:ext cx="4311809" cy="3400425"/>
            <a:chOff x="0" y="0"/>
            <a:chExt cx="5749079" cy="4533900"/>
          </a:xfrm>
        </p:grpSpPr>
        <p:grpSp>
          <p:nvGrpSpPr>
            <p:cNvPr name="Group 8" id="8"/>
            <p:cNvGrpSpPr/>
            <p:nvPr/>
          </p:nvGrpSpPr>
          <p:grpSpPr>
            <a:xfrm rot="0">
              <a:off x="0" y="0"/>
              <a:ext cx="5749079" cy="4533900"/>
              <a:chOff x="0" y="0"/>
              <a:chExt cx="1714504" cy="1352110"/>
            </a:xfrm>
          </p:grpSpPr>
          <p:sp>
            <p:nvSpPr>
              <p:cNvPr name="Freeform 9" id="9"/>
              <p:cNvSpPr/>
              <p:nvPr/>
            </p:nvSpPr>
            <p:spPr>
              <a:xfrm flipH="false" flipV="false" rot="0">
                <a:off x="0" y="0"/>
                <a:ext cx="1714504" cy="1352110"/>
              </a:xfrm>
              <a:custGeom>
                <a:avLst/>
                <a:gdLst/>
                <a:ahLst/>
                <a:cxnLst/>
                <a:rect r="r" b="b" t="t" l="l"/>
                <a:pathLst>
                  <a:path h="1352110" w="1714504">
                    <a:moveTo>
                      <a:pt x="1590044" y="1352110"/>
                    </a:moveTo>
                    <a:lnTo>
                      <a:pt x="124460" y="1352110"/>
                    </a:lnTo>
                    <a:cubicBezTo>
                      <a:pt x="55880" y="1352110"/>
                      <a:pt x="0" y="1296230"/>
                      <a:pt x="0" y="1227650"/>
                    </a:cubicBezTo>
                    <a:lnTo>
                      <a:pt x="0" y="124460"/>
                    </a:lnTo>
                    <a:cubicBezTo>
                      <a:pt x="0" y="55880"/>
                      <a:pt x="55880" y="0"/>
                      <a:pt x="124460" y="0"/>
                    </a:cubicBezTo>
                    <a:lnTo>
                      <a:pt x="1590044" y="0"/>
                    </a:lnTo>
                    <a:cubicBezTo>
                      <a:pt x="1658624" y="0"/>
                      <a:pt x="1714504" y="55880"/>
                      <a:pt x="1714504" y="124460"/>
                    </a:cubicBezTo>
                    <a:lnTo>
                      <a:pt x="1714504" y="1227650"/>
                    </a:lnTo>
                    <a:cubicBezTo>
                      <a:pt x="1714504" y="1296230"/>
                      <a:pt x="1658624" y="1352110"/>
                      <a:pt x="1590044" y="1352110"/>
                    </a:cubicBezTo>
                    <a:close/>
                  </a:path>
                </a:pathLst>
              </a:custGeom>
              <a:solidFill>
                <a:srgbClr val="B6C471"/>
              </a:solidFill>
            </p:spPr>
          </p:sp>
        </p:grpSp>
        <p:sp>
          <p:nvSpPr>
            <p:cNvPr name="TextBox 10" id="10"/>
            <p:cNvSpPr txBox="true"/>
            <p:nvPr/>
          </p:nvSpPr>
          <p:spPr>
            <a:xfrm rot="0">
              <a:off x="620556" y="406518"/>
              <a:ext cx="4507966"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Collection</a:t>
              </a:r>
            </a:p>
          </p:txBody>
        </p:sp>
        <p:sp>
          <p:nvSpPr>
            <p:cNvPr name="TextBox 11" id="11"/>
            <p:cNvSpPr txBox="true"/>
            <p:nvPr/>
          </p:nvSpPr>
          <p:spPr>
            <a:xfrm rot="0">
              <a:off x="579105" y="1469379"/>
              <a:ext cx="4549418"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Utilize production data for each region provided by the High Commission for Planning.</a:t>
              </a:r>
            </a:p>
            <a:p>
              <a:pPr algn="just">
                <a:lnSpc>
                  <a:spcPts val="1919"/>
                </a:lnSpc>
                <a:spcBef>
                  <a:spcPct val="0"/>
                </a:spcBef>
              </a:pPr>
            </a:p>
            <a:p>
              <a:pPr algn="just">
                <a:lnSpc>
                  <a:spcPts val="1919"/>
                </a:lnSpc>
                <a:spcBef>
                  <a:spcPct val="0"/>
                </a:spcBef>
              </a:pPr>
              <a:r>
                <a:rPr lang="en-US" sz="1599">
                  <a:solidFill>
                    <a:srgbClr val="002F15"/>
                  </a:solidFill>
                  <a:latin typeface="Sergio Trendy"/>
                </a:rPr>
                <a:t>Note: </a:t>
              </a:r>
            </a:p>
            <a:p>
              <a:pPr algn="just">
                <a:lnSpc>
                  <a:spcPts val="1919"/>
                </a:lnSpc>
                <a:spcBef>
                  <a:spcPct val="0"/>
                </a:spcBef>
              </a:pPr>
              <a:r>
                <a:rPr lang="en-US" sz="1599">
                  <a:solidFill>
                    <a:srgbClr val="002F15"/>
                  </a:solidFill>
                  <a:latin typeface="Garet"/>
                </a:rPr>
                <a:t>distribution and consumption data isn’t available for the moment.</a:t>
              </a:r>
            </a:p>
          </p:txBody>
        </p:sp>
      </p:grpSp>
      <p:sp>
        <p:nvSpPr>
          <p:cNvPr name="AutoShape 12" id="12"/>
          <p:cNvSpPr/>
          <p:nvPr/>
        </p:nvSpPr>
        <p:spPr>
          <a:xfrm flipH="true">
            <a:off x="3725230" y="5395677"/>
            <a:ext cx="0" cy="2171935"/>
          </a:xfrm>
          <a:prstGeom prst="line">
            <a:avLst/>
          </a:prstGeom>
          <a:ln cap="flat" w="38100">
            <a:solidFill>
              <a:srgbClr val="000000"/>
            </a:solidFill>
            <a:prstDash val="solid"/>
            <a:headEnd type="none" len="sm" w="sm"/>
            <a:tailEnd type="none" len="sm" w="sm"/>
          </a:ln>
        </p:spPr>
      </p:sp>
      <p:grpSp>
        <p:nvGrpSpPr>
          <p:cNvPr name="Group 13" id="13"/>
          <p:cNvGrpSpPr/>
          <p:nvPr/>
        </p:nvGrpSpPr>
        <p:grpSpPr>
          <a:xfrm rot="0">
            <a:off x="1028700" y="2481027"/>
            <a:ext cx="5354961" cy="3400425"/>
            <a:chOff x="0" y="0"/>
            <a:chExt cx="7139948" cy="4533900"/>
          </a:xfrm>
        </p:grpSpPr>
        <p:grpSp>
          <p:nvGrpSpPr>
            <p:cNvPr name="Group 14" id="14"/>
            <p:cNvGrpSpPr/>
            <p:nvPr/>
          </p:nvGrpSpPr>
          <p:grpSpPr>
            <a:xfrm rot="0">
              <a:off x="0" y="0"/>
              <a:ext cx="7139948" cy="4533900"/>
              <a:chOff x="0" y="0"/>
              <a:chExt cx="2129292" cy="1352110"/>
            </a:xfrm>
          </p:grpSpPr>
          <p:sp>
            <p:nvSpPr>
              <p:cNvPr name="Freeform 15" id="15"/>
              <p:cNvSpPr/>
              <p:nvPr/>
            </p:nvSpPr>
            <p:spPr>
              <a:xfrm flipH="false" flipV="false" rot="0">
                <a:off x="0" y="0"/>
                <a:ext cx="2129292" cy="1352110"/>
              </a:xfrm>
              <a:custGeom>
                <a:avLst/>
                <a:gdLst/>
                <a:ahLst/>
                <a:cxnLst/>
                <a:rect r="r" b="b" t="t" l="l"/>
                <a:pathLst>
                  <a:path h="1352110" w="2129292">
                    <a:moveTo>
                      <a:pt x="2004832" y="1352110"/>
                    </a:moveTo>
                    <a:lnTo>
                      <a:pt x="124460" y="1352110"/>
                    </a:lnTo>
                    <a:cubicBezTo>
                      <a:pt x="55880" y="1352110"/>
                      <a:pt x="0" y="1296230"/>
                      <a:pt x="0" y="1227650"/>
                    </a:cubicBezTo>
                    <a:lnTo>
                      <a:pt x="0" y="124460"/>
                    </a:lnTo>
                    <a:cubicBezTo>
                      <a:pt x="0" y="55880"/>
                      <a:pt x="55880" y="0"/>
                      <a:pt x="124460" y="0"/>
                    </a:cubicBezTo>
                    <a:lnTo>
                      <a:pt x="2004832" y="0"/>
                    </a:lnTo>
                    <a:cubicBezTo>
                      <a:pt x="2073412" y="0"/>
                      <a:pt x="2129292" y="55880"/>
                      <a:pt x="2129292" y="124460"/>
                    </a:cubicBezTo>
                    <a:lnTo>
                      <a:pt x="2129292" y="1227650"/>
                    </a:lnTo>
                    <a:cubicBezTo>
                      <a:pt x="2129292" y="1296230"/>
                      <a:pt x="2073412" y="1352110"/>
                      <a:pt x="2004832" y="1352110"/>
                    </a:cubicBezTo>
                    <a:close/>
                  </a:path>
                </a:pathLst>
              </a:custGeom>
              <a:solidFill>
                <a:srgbClr val="B6C471"/>
              </a:solidFill>
            </p:spPr>
          </p:sp>
        </p:grpSp>
        <p:sp>
          <p:nvSpPr>
            <p:cNvPr name="TextBox 16" id="16"/>
            <p:cNvSpPr txBox="true"/>
            <p:nvPr/>
          </p:nvSpPr>
          <p:spPr>
            <a:xfrm rot="0">
              <a:off x="579105" y="424494"/>
              <a:ext cx="5883809"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Preprocessing</a:t>
              </a:r>
            </a:p>
          </p:txBody>
        </p:sp>
        <p:sp>
          <p:nvSpPr>
            <p:cNvPr name="TextBox 17" id="17"/>
            <p:cNvSpPr txBox="true"/>
            <p:nvPr/>
          </p:nvSpPr>
          <p:spPr>
            <a:xfrm rot="0">
              <a:off x="579105" y="1469379"/>
              <a:ext cx="5937912"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The data collection process involves analyzing all data files and saving the meaningful data in the right format, standardizing and cleaning to ensure consistency and accuracy, while integrating diverse datasets like agricultural production and demographics for unified analysis.</a:t>
              </a:r>
            </a:p>
          </p:txBody>
        </p:sp>
      </p:grpSp>
      <p:grpSp>
        <p:nvGrpSpPr>
          <p:cNvPr name="Group 18" id="18"/>
          <p:cNvGrpSpPr/>
          <p:nvPr/>
        </p:nvGrpSpPr>
        <p:grpSpPr>
          <a:xfrm rot="0">
            <a:off x="8127028" y="5867400"/>
            <a:ext cx="7238551" cy="3400425"/>
            <a:chOff x="0" y="0"/>
            <a:chExt cx="9651401" cy="4533900"/>
          </a:xfrm>
        </p:grpSpPr>
        <p:grpSp>
          <p:nvGrpSpPr>
            <p:cNvPr name="Group 19" id="19"/>
            <p:cNvGrpSpPr/>
            <p:nvPr/>
          </p:nvGrpSpPr>
          <p:grpSpPr>
            <a:xfrm rot="0">
              <a:off x="0" y="0"/>
              <a:ext cx="9651401" cy="4533900"/>
              <a:chOff x="0" y="0"/>
              <a:chExt cx="2878264" cy="1352110"/>
            </a:xfrm>
          </p:grpSpPr>
          <p:sp>
            <p:nvSpPr>
              <p:cNvPr name="Freeform 20" id="20"/>
              <p:cNvSpPr/>
              <p:nvPr/>
            </p:nvSpPr>
            <p:spPr>
              <a:xfrm flipH="false" flipV="false" rot="0">
                <a:off x="0" y="0"/>
                <a:ext cx="2878264" cy="1352110"/>
              </a:xfrm>
              <a:custGeom>
                <a:avLst/>
                <a:gdLst/>
                <a:ahLst/>
                <a:cxnLst/>
                <a:rect r="r" b="b" t="t" l="l"/>
                <a:pathLst>
                  <a:path h="1352110" w="2878264">
                    <a:moveTo>
                      <a:pt x="2753803" y="1352110"/>
                    </a:moveTo>
                    <a:lnTo>
                      <a:pt x="124460" y="1352110"/>
                    </a:lnTo>
                    <a:cubicBezTo>
                      <a:pt x="55880" y="1352110"/>
                      <a:pt x="0" y="1296230"/>
                      <a:pt x="0" y="1227650"/>
                    </a:cubicBezTo>
                    <a:lnTo>
                      <a:pt x="0" y="124460"/>
                    </a:lnTo>
                    <a:cubicBezTo>
                      <a:pt x="0" y="55880"/>
                      <a:pt x="55880" y="0"/>
                      <a:pt x="124460" y="0"/>
                    </a:cubicBezTo>
                    <a:lnTo>
                      <a:pt x="2753804" y="0"/>
                    </a:lnTo>
                    <a:cubicBezTo>
                      <a:pt x="2822384" y="0"/>
                      <a:pt x="2878264" y="55880"/>
                      <a:pt x="2878264" y="124460"/>
                    </a:cubicBezTo>
                    <a:lnTo>
                      <a:pt x="2878264" y="1227650"/>
                    </a:lnTo>
                    <a:cubicBezTo>
                      <a:pt x="2878264" y="1296230"/>
                      <a:pt x="2822384" y="1352110"/>
                      <a:pt x="2753804" y="1352110"/>
                    </a:cubicBezTo>
                    <a:close/>
                  </a:path>
                </a:pathLst>
              </a:custGeom>
              <a:solidFill>
                <a:srgbClr val="B6C471"/>
              </a:solidFill>
            </p:spPr>
          </p:sp>
        </p:grpSp>
        <p:sp>
          <p:nvSpPr>
            <p:cNvPr name="TextBox 21" id="21"/>
            <p:cNvSpPr txBox="true"/>
            <p:nvPr/>
          </p:nvSpPr>
          <p:spPr>
            <a:xfrm rot="0">
              <a:off x="655887" y="424826"/>
              <a:ext cx="8350260"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Analysis and Modeling</a:t>
              </a:r>
            </a:p>
          </p:txBody>
        </p:sp>
        <p:sp>
          <p:nvSpPr>
            <p:cNvPr name="TextBox 22" id="22"/>
            <p:cNvSpPr txBox="true"/>
            <p:nvPr/>
          </p:nvSpPr>
          <p:spPr>
            <a:xfrm rot="0">
              <a:off x="579105" y="1487687"/>
              <a:ext cx="8427043"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Machine learning algorithms can identify patterns and trends in agricultural production, consumption, and food distribution system imbalances. These algorithms may or may not include ARIMA (Autoregressive integrated moving average) and recurrent neural networks for time-series data analysis, Long Short-Term Memory Networks for capturing long-term dependencies in data, and exponential smoothing methods for handling trends and seasonality.</a:t>
              </a:r>
            </a:p>
          </p:txBody>
        </p:sp>
      </p:grpSp>
      <p:sp>
        <p:nvSpPr>
          <p:cNvPr name="AutoShape 23" id="23"/>
          <p:cNvSpPr/>
          <p:nvPr/>
        </p:nvSpPr>
        <p:spPr>
          <a:xfrm flipH="true">
            <a:off x="6383661" y="4181240"/>
            <a:ext cx="6563830" cy="0"/>
          </a:xfrm>
          <a:prstGeom prst="line">
            <a:avLst/>
          </a:prstGeom>
          <a:ln cap="flat" w="38100">
            <a:solidFill>
              <a:srgbClr val="000000"/>
            </a:solidFill>
            <a:prstDash val="solid"/>
            <a:headEnd type="none" len="sm" w="sm"/>
            <a:tailEnd type="triangle" len="med" w="lg"/>
          </a:ln>
        </p:spPr>
      </p:sp>
      <p:sp>
        <p:nvSpPr>
          <p:cNvPr name="AutoShape 24" id="24"/>
          <p:cNvSpPr/>
          <p:nvPr/>
        </p:nvSpPr>
        <p:spPr>
          <a:xfrm>
            <a:off x="3706180" y="7567612"/>
            <a:ext cx="4420848" cy="0"/>
          </a:xfrm>
          <a:prstGeom prst="line">
            <a:avLst/>
          </a:prstGeom>
          <a:ln cap="flat" w="38100">
            <a:solidFill>
              <a:srgbClr val="000000"/>
            </a:solidFill>
            <a:prstDash val="solid"/>
            <a:headEnd type="none" len="sm" w="sm"/>
            <a:tailEnd type="triangle" len="med" w="lg"/>
          </a:ln>
        </p:spPr>
      </p:sp>
      <p:sp>
        <p:nvSpPr>
          <p:cNvPr name="AutoShape 25" id="25"/>
          <p:cNvSpPr/>
          <p:nvPr/>
        </p:nvSpPr>
        <p:spPr>
          <a:xfrm flipV="true">
            <a:off x="11746303" y="9258300"/>
            <a:ext cx="0" cy="1267830"/>
          </a:xfrm>
          <a:prstGeom prst="line">
            <a:avLst/>
          </a:prstGeom>
          <a:ln cap="flat" w="38100">
            <a:solidFill>
              <a:srgbClr val="000000"/>
            </a:solidFill>
            <a:prstDash val="solid"/>
            <a:headEnd type="none" len="sm" w="sm"/>
            <a:tailEnd type="none" len="sm" w="sm"/>
          </a:ln>
        </p:spPr>
      </p:sp>
      <p:sp>
        <p:nvSpPr>
          <p:cNvPr name="AutoShape 26" id="26"/>
          <p:cNvSpPr/>
          <p:nvPr/>
        </p:nvSpPr>
        <p:spPr>
          <a:xfrm>
            <a:off x="9801667" y="5395248"/>
            <a:ext cx="0" cy="472581"/>
          </a:xfrm>
          <a:prstGeom prst="line">
            <a:avLst/>
          </a:prstGeom>
          <a:ln cap="flat" w="38100">
            <a:solidFill>
              <a:srgbClr val="000000"/>
            </a:solidFill>
            <a:prstDash val="solid"/>
            <a:headEnd type="none" len="sm" w="sm"/>
            <a:tailEnd type="triangle" len="med" w="lg"/>
          </a:ln>
        </p:spPr>
      </p:sp>
      <p:sp>
        <p:nvSpPr>
          <p:cNvPr name="TextBox 27" id="27"/>
          <p:cNvSpPr txBox="true"/>
          <p:nvPr/>
        </p:nvSpPr>
        <p:spPr>
          <a:xfrm rot="0">
            <a:off x="8165759" y="5153025"/>
            <a:ext cx="3271816" cy="228600"/>
          </a:xfrm>
          <a:prstGeom prst="rect">
            <a:avLst/>
          </a:prstGeom>
        </p:spPr>
        <p:txBody>
          <a:bodyPr anchor="t" rtlCol="false" tIns="0" lIns="0" bIns="0" rIns="0">
            <a:spAutoFit/>
          </a:bodyPr>
          <a:lstStyle/>
          <a:p>
            <a:pPr algn="ctr">
              <a:lnSpc>
                <a:spcPts val="1919"/>
              </a:lnSpc>
              <a:spcBef>
                <a:spcPct val="0"/>
              </a:spcBef>
            </a:pPr>
            <a:r>
              <a:rPr lang="en-US" sz="1599">
                <a:solidFill>
                  <a:srgbClr val="002F15"/>
                </a:solidFill>
                <a:latin typeface="Garet"/>
              </a:rPr>
              <a:t>we are here</a:t>
            </a:r>
          </a:p>
        </p:txBody>
      </p:sp>
    </p:spTree>
  </p:cSld>
  <p:clrMapOvr>
    <a:masterClrMapping/>
  </p:clrMapOvr>
  <p:transition spd="slow">
    <p:push dir="r"/>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5720721" y="7684836"/>
            <a:ext cx="668667" cy="3090479"/>
          </a:xfrm>
          <a:custGeom>
            <a:avLst/>
            <a:gdLst/>
            <a:ahLst/>
            <a:cxnLst/>
            <a:rect r="r" b="b" t="t" l="l"/>
            <a:pathLst>
              <a:path h="3090479" w="668667">
                <a:moveTo>
                  <a:pt x="0" y="0"/>
                </a:moveTo>
                <a:lnTo>
                  <a:pt x="668667" y="0"/>
                </a:lnTo>
                <a:lnTo>
                  <a:pt x="668667" y="3090478"/>
                </a:lnTo>
                <a:lnTo>
                  <a:pt x="0" y="3090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082502" y="8280602"/>
            <a:ext cx="3366420" cy="2864517"/>
          </a:xfrm>
          <a:custGeom>
            <a:avLst/>
            <a:gdLst/>
            <a:ahLst/>
            <a:cxnLst/>
            <a:rect r="r" b="b" t="t" l="l"/>
            <a:pathLst>
              <a:path h="2864517" w="3366420">
                <a:moveTo>
                  <a:pt x="0" y="0"/>
                </a:moveTo>
                <a:lnTo>
                  <a:pt x="3366419" y="0"/>
                </a:lnTo>
                <a:lnTo>
                  <a:pt x="3366419" y="2864517"/>
                </a:lnTo>
                <a:lnTo>
                  <a:pt x="0" y="28645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744530" y="8148450"/>
            <a:ext cx="1829252" cy="2626864"/>
          </a:xfrm>
          <a:custGeom>
            <a:avLst/>
            <a:gdLst/>
            <a:ahLst/>
            <a:cxnLst/>
            <a:rect r="r" b="b" t="t" l="l"/>
            <a:pathLst>
              <a:path h="2626864" w="1829252">
                <a:moveTo>
                  <a:pt x="0" y="0"/>
                </a:moveTo>
                <a:lnTo>
                  <a:pt x="1829253" y="0"/>
                </a:lnTo>
                <a:lnTo>
                  <a:pt x="1829253" y="2626864"/>
                </a:lnTo>
                <a:lnTo>
                  <a:pt x="0" y="26268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5876626" y="4986899"/>
            <a:ext cx="2765348" cy="2765348"/>
          </a:xfrm>
          <a:custGeom>
            <a:avLst/>
            <a:gdLst/>
            <a:ahLst/>
            <a:cxnLst/>
            <a:rect r="r" b="b" t="t" l="l"/>
            <a:pathLst>
              <a:path h="2765348" w="2765348">
                <a:moveTo>
                  <a:pt x="0" y="0"/>
                </a:moveTo>
                <a:lnTo>
                  <a:pt x="2765348" y="0"/>
                </a:lnTo>
                <a:lnTo>
                  <a:pt x="2765348" y="2765348"/>
                </a:lnTo>
                <a:lnTo>
                  <a:pt x="0" y="27653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1028700" y="2947717"/>
            <a:ext cx="1505854" cy="752927"/>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B6C471"/>
            </a:solidFill>
          </p:spPr>
        </p:sp>
        <p:sp>
          <p:nvSpPr>
            <p:cNvPr name="TextBox 8" id="8"/>
            <p:cNvSpPr txBox="true"/>
            <p:nvPr/>
          </p:nvSpPr>
          <p:spPr>
            <a:xfrm>
              <a:off x="0" y="-66675"/>
              <a:ext cx="812800" cy="473075"/>
            </a:xfrm>
            <a:prstGeom prst="rect">
              <a:avLst/>
            </a:prstGeom>
          </p:spPr>
          <p:txBody>
            <a:bodyPr anchor="ctr" rtlCol="false" tIns="50800" lIns="50800" bIns="50800" rIns="50800"/>
            <a:lstStyle/>
            <a:p>
              <a:pPr algn="ctr">
                <a:lnSpc>
                  <a:spcPts val="3600"/>
                </a:lnSpc>
              </a:pPr>
              <a:r>
                <a:rPr lang="en-US" sz="2400">
                  <a:solidFill>
                    <a:srgbClr val="FFFFFF"/>
                  </a:solidFill>
                  <a:latin typeface="Garet"/>
                </a:rPr>
                <a:t>Begin</a:t>
              </a:r>
            </a:p>
          </p:txBody>
        </p:sp>
      </p:grpSp>
      <p:grpSp>
        <p:nvGrpSpPr>
          <p:cNvPr name="Group 9" id="9"/>
          <p:cNvGrpSpPr/>
          <p:nvPr/>
        </p:nvGrpSpPr>
        <p:grpSpPr>
          <a:xfrm rot="0">
            <a:off x="4278824" y="2552655"/>
            <a:ext cx="3086100" cy="1543050"/>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0" y="0"/>
                  </a:moveTo>
                  <a:lnTo>
                    <a:pt x="812800" y="0"/>
                  </a:lnTo>
                  <a:lnTo>
                    <a:pt x="812800" y="406400"/>
                  </a:lnTo>
                  <a:lnTo>
                    <a:pt x="0" y="406400"/>
                  </a:lnTo>
                  <a:close/>
                </a:path>
              </a:pathLst>
            </a:custGeom>
            <a:solidFill>
              <a:srgbClr val="B6C471"/>
            </a:solidFill>
          </p:spPr>
        </p:sp>
        <p:sp>
          <p:nvSpPr>
            <p:cNvPr name="TextBox 11" id="11"/>
            <p:cNvSpPr txBox="true"/>
            <p:nvPr/>
          </p:nvSpPr>
          <p:spPr>
            <a:xfrm>
              <a:off x="0" y="-66675"/>
              <a:ext cx="812800" cy="473075"/>
            </a:xfrm>
            <a:prstGeom prst="rect">
              <a:avLst/>
            </a:prstGeom>
          </p:spPr>
          <p:txBody>
            <a:bodyPr anchor="ctr" rtlCol="false" tIns="50800" lIns="50800" bIns="50800" rIns="50800"/>
            <a:lstStyle/>
            <a:p>
              <a:pPr algn="ctr">
                <a:lnSpc>
                  <a:spcPts val="3600"/>
                </a:lnSpc>
              </a:pPr>
              <a:r>
                <a:rPr lang="en-US" sz="2400">
                  <a:solidFill>
                    <a:srgbClr val="FFFFFF"/>
                  </a:solidFill>
                  <a:latin typeface="Garet"/>
                </a:rPr>
                <a:t>Find the p, d, q parameters of the ARIMA model</a:t>
              </a:r>
            </a:p>
          </p:txBody>
        </p:sp>
      </p:grpSp>
      <p:sp>
        <p:nvSpPr>
          <p:cNvPr name="AutoShape 12" id="12"/>
          <p:cNvSpPr/>
          <p:nvPr/>
        </p:nvSpPr>
        <p:spPr>
          <a:xfrm>
            <a:off x="2534554" y="3324180"/>
            <a:ext cx="1744271" cy="0"/>
          </a:xfrm>
          <a:prstGeom prst="line">
            <a:avLst/>
          </a:prstGeom>
          <a:ln cap="flat" w="38100">
            <a:solidFill>
              <a:srgbClr val="002F15"/>
            </a:solidFill>
            <a:prstDash val="solid"/>
            <a:headEnd type="none" len="sm" w="sm"/>
            <a:tailEnd type="triangle" len="med" w="lg"/>
          </a:ln>
        </p:spPr>
      </p:sp>
      <p:grpSp>
        <p:nvGrpSpPr>
          <p:cNvPr name="Group 13" id="13"/>
          <p:cNvGrpSpPr/>
          <p:nvPr/>
        </p:nvGrpSpPr>
        <p:grpSpPr>
          <a:xfrm rot="0">
            <a:off x="9109195" y="2552655"/>
            <a:ext cx="3086100" cy="1543050"/>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812800" y="0"/>
                  </a:lnTo>
                  <a:lnTo>
                    <a:pt x="812800" y="406400"/>
                  </a:lnTo>
                  <a:lnTo>
                    <a:pt x="0" y="406400"/>
                  </a:lnTo>
                  <a:close/>
                </a:path>
              </a:pathLst>
            </a:custGeom>
            <a:solidFill>
              <a:srgbClr val="B6C471"/>
            </a:solidFill>
          </p:spPr>
        </p:sp>
        <p:sp>
          <p:nvSpPr>
            <p:cNvPr name="TextBox 15" id="15"/>
            <p:cNvSpPr txBox="true"/>
            <p:nvPr/>
          </p:nvSpPr>
          <p:spPr>
            <a:xfrm>
              <a:off x="0" y="-66675"/>
              <a:ext cx="812800" cy="473075"/>
            </a:xfrm>
            <a:prstGeom prst="rect">
              <a:avLst/>
            </a:prstGeom>
          </p:spPr>
          <p:txBody>
            <a:bodyPr anchor="ctr" rtlCol="false" tIns="50800" lIns="50800" bIns="50800" rIns="50800"/>
            <a:lstStyle/>
            <a:p>
              <a:pPr algn="ctr">
                <a:lnSpc>
                  <a:spcPts val="3600"/>
                </a:lnSpc>
              </a:pPr>
              <a:r>
                <a:rPr lang="en-US" sz="2400">
                  <a:solidFill>
                    <a:srgbClr val="FFFFFF"/>
                  </a:solidFill>
                  <a:latin typeface="Garet"/>
                </a:rPr>
                <a:t>Train the ARIMA model</a:t>
              </a:r>
            </a:p>
          </p:txBody>
        </p:sp>
      </p:grpSp>
      <p:sp>
        <p:nvSpPr>
          <p:cNvPr name="AutoShape 16" id="16"/>
          <p:cNvSpPr/>
          <p:nvPr/>
        </p:nvSpPr>
        <p:spPr>
          <a:xfrm>
            <a:off x="7364924" y="3324180"/>
            <a:ext cx="1744271" cy="0"/>
          </a:xfrm>
          <a:prstGeom prst="line">
            <a:avLst/>
          </a:prstGeom>
          <a:ln cap="flat" w="38100">
            <a:solidFill>
              <a:srgbClr val="002F15"/>
            </a:solidFill>
            <a:prstDash val="solid"/>
            <a:headEnd type="none" len="sm" w="sm"/>
            <a:tailEnd type="triangle" len="med" w="lg"/>
          </a:ln>
        </p:spPr>
      </p:sp>
      <p:grpSp>
        <p:nvGrpSpPr>
          <p:cNvPr name="Group 17" id="17"/>
          <p:cNvGrpSpPr/>
          <p:nvPr/>
        </p:nvGrpSpPr>
        <p:grpSpPr>
          <a:xfrm rot="0">
            <a:off x="13939566" y="2552655"/>
            <a:ext cx="3086100" cy="1543050"/>
            <a:chOff x="0" y="0"/>
            <a:chExt cx="812800" cy="406400"/>
          </a:xfrm>
        </p:grpSpPr>
        <p:sp>
          <p:nvSpPr>
            <p:cNvPr name="Freeform 18" id="18"/>
            <p:cNvSpPr/>
            <p:nvPr/>
          </p:nvSpPr>
          <p:spPr>
            <a:xfrm flipH="false" flipV="false" rot="0">
              <a:off x="0" y="0"/>
              <a:ext cx="812800" cy="406400"/>
            </a:xfrm>
            <a:custGeom>
              <a:avLst/>
              <a:gdLst/>
              <a:ahLst/>
              <a:cxnLst/>
              <a:rect r="r" b="b" t="t" l="l"/>
              <a:pathLst>
                <a:path h="406400" w="812800">
                  <a:moveTo>
                    <a:pt x="0" y="0"/>
                  </a:moveTo>
                  <a:lnTo>
                    <a:pt x="812800" y="0"/>
                  </a:lnTo>
                  <a:lnTo>
                    <a:pt x="812800" y="406400"/>
                  </a:lnTo>
                  <a:lnTo>
                    <a:pt x="0" y="406400"/>
                  </a:lnTo>
                  <a:close/>
                </a:path>
              </a:pathLst>
            </a:custGeom>
            <a:solidFill>
              <a:srgbClr val="B6C471"/>
            </a:solidFill>
          </p:spPr>
        </p:sp>
        <p:sp>
          <p:nvSpPr>
            <p:cNvPr name="TextBox 19" id="19"/>
            <p:cNvSpPr txBox="true"/>
            <p:nvPr/>
          </p:nvSpPr>
          <p:spPr>
            <a:xfrm>
              <a:off x="0" y="-66675"/>
              <a:ext cx="812800" cy="473075"/>
            </a:xfrm>
            <a:prstGeom prst="rect">
              <a:avLst/>
            </a:prstGeom>
          </p:spPr>
          <p:txBody>
            <a:bodyPr anchor="ctr" rtlCol="false" tIns="50800" lIns="50800" bIns="50800" rIns="50800"/>
            <a:lstStyle/>
            <a:p>
              <a:pPr algn="ctr">
                <a:lnSpc>
                  <a:spcPts val="3600"/>
                </a:lnSpc>
              </a:pPr>
              <a:r>
                <a:rPr lang="en-US" sz="2400">
                  <a:solidFill>
                    <a:srgbClr val="FFFFFF"/>
                  </a:solidFill>
                  <a:latin typeface="Garet"/>
                </a:rPr>
                <a:t>Forecast the values for the next time point</a:t>
              </a:r>
            </a:p>
          </p:txBody>
        </p:sp>
      </p:grpSp>
      <p:sp>
        <p:nvSpPr>
          <p:cNvPr name="AutoShape 20" id="20"/>
          <p:cNvSpPr/>
          <p:nvPr/>
        </p:nvSpPr>
        <p:spPr>
          <a:xfrm>
            <a:off x="12195295" y="3324180"/>
            <a:ext cx="1744271" cy="0"/>
          </a:xfrm>
          <a:prstGeom prst="line">
            <a:avLst/>
          </a:prstGeom>
          <a:ln cap="flat" w="38100">
            <a:solidFill>
              <a:srgbClr val="002F15"/>
            </a:solidFill>
            <a:prstDash val="solid"/>
            <a:headEnd type="none" len="sm" w="sm"/>
            <a:tailEnd type="triangle" len="med" w="lg"/>
          </a:ln>
        </p:spPr>
      </p:sp>
      <p:sp>
        <p:nvSpPr>
          <p:cNvPr name="AutoShape 21" id="21"/>
          <p:cNvSpPr/>
          <p:nvPr/>
        </p:nvSpPr>
        <p:spPr>
          <a:xfrm>
            <a:off x="17025666" y="3324180"/>
            <a:ext cx="233634" cy="0"/>
          </a:xfrm>
          <a:prstGeom prst="line">
            <a:avLst/>
          </a:prstGeom>
          <a:ln cap="flat" w="38100">
            <a:solidFill>
              <a:srgbClr val="002F15"/>
            </a:solidFill>
            <a:prstDash val="solid"/>
            <a:headEnd type="none" len="sm" w="sm"/>
            <a:tailEnd type="none" len="sm" w="sm"/>
          </a:ln>
        </p:spPr>
      </p:sp>
      <p:sp>
        <p:nvSpPr>
          <p:cNvPr name="AutoShape 22" id="22"/>
          <p:cNvSpPr/>
          <p:nvPr/>
        </p:nvSpPr>
        <p:spPr>
          <a:xfrm flipV="true">
            <a:off x="8160648" y="3343230"/>
            <a:ext cx="0" cy="1895520"/>
          </a:xfrm>
          <a:prstGeom prst="line">
            <a:avLst/>
          </a:prstGeom>
          <a:ln cap="flat" w="38100">
            <a:solidFill>
              <a:srgbClr val="002F15"/>
            </a:solidFill>
            <a:prstDash val="solid"/>
            <a:headEnd type="none" len="sm" w="sm"/>
            <a:tailEnd type="triangle" len="med" w="lg"/>
          </a:ln>
        </p:spPr>
      </p:sp>
      <p:sp>
        <p:nvSpPr>
          <p:cNvPr name="AutoShape 23" id="23"/>
          <p:cNvSpPr/>
          <p:nvPr/>
        </p:nvSpPr>
        <p:spPr>
          <a:xfrm>
            <a:off x="17240250" y="3314655"/>
            <a:ext cx="0" cy="1914570"/>
          </a:xfrm>
          <a:prstGeom prst="line">
            <a:avLst/>
          </a:prstGeom>
          <a:ln cap="flat" w="38100">
            <a:solidFill>
              <a:srgbClr val="002F15"/>
            </a:solidFill>
            <a:prstDash val="solid"/>
            <a:headEnd type="none" len="sm" w="sm"/>
            <a:tailEnd type="none" len="sm" w="sm"/>
          </a:ln>
        </p:spPr>
      </p:sp>
      <p:sp>
        <p:nvSpPr>
          <p:cNvPr name="AutoShape 24" id="24"/>
          <p:cNvSpPr/>
          <p:nvPr/>
        </p:nvSpPr>
        <p:spPr>
          <a:xfrm flipV="true">
            <a:off x="8141598" y="5219700"/>
            <a:ext cx="9117702" cy="9525"/>
          </a:xfrm>
          <a:prstGeom prst="line">
            <a:avLst/>
          </a:prstGeom>
          <a:ln cap="flat" w="38100">
            <a:solidFill>
              <a:srgbClr val="002F15"/>
            </a:solidFill>
            <a:prstDash val="solid"/>
            <a:headEnd type="none" len="sm" w="sm"/>
            <a:tailEnd type="none" len="sm" w="sm"/>
          </a:ln>
        </p:spPr>
      </p:sp>
      <p:grpSp>
        <p:nvGrpSpPr>
          <p:cNvPr name="Group 25" id="25"/>
          <p:cNvGrpSpPr/>
          <p:nvPr/>
        </p:nvGrpSpPr>
        <p:grpSpPr>
          <a:xfrm rot="0">
            <a:off x="13786885" y="4448175"/>
            <a:ext cx="3238781" cy="1543050"/>
            <a:chOff x="0" y="0"/>
            <a:chExt cx="853012" cy="406400"/>
          </a:xfrm>
        </p:grpSpPr>
        <p:sp>
          <p:nvSpPr>
            <p:cNvPr name="Freeform 26" id="26"/>
            <p:cNvSpPr/>
            <p:nvPr/>
          </p:nvSpPr>
          <p:spPr>
            <a:xfrm flipH="false" flipV="false" rot="0">
              <a:off x="0" y="0"/>
              <a:ext cx="853012" cy="406400"/>
            </a:xfrm>
            <a:custGeom>
              <a:avLst/>
              <a:gdLst/>
              <a:ahLst/>
              <a:cxnLst/>
              <a:rect r="r" b="b" t="t" l="l"/>
              <a:pathLst>
                <a:path h="406400" w="853012">
                  <a:moveTo>
                    <a:pt x="0" y="0"/>
                  </a:moveTo>
                  <a:lnTo>
                    <a:pt x="853012" y="0"/>
                  </a:lnTo>
                  <a:lnTo>
                    <a:pt x="853012" y="406400"/>
                  </a:lnTo>
                  <a:lnTo>
                    <a:pt x="0" y="406400"/>
                  </a:lnTo>
                  <a:close/>
                </a:path>
              </a:pathLst>
            </a:custGeom>
            <a:solidFill>
              <a:srgbClr val="B6C471"/>
            </a:solidFill>
          </p:spPr>
        </p:sp>
        <p:sp>
          <p:nvSpPr>
            <p:cNvPr name="TextBox 27" id="27"/>
            <p:cNvSpPr txBox="true"/>
            <p:nvPr/>
          </p:nvSpPr>
          <p:spPr>
            <a:xfrm>
              <a:off x="0" y="-66675"/>
              <a:ext cx="853012" cy="473075"/>
            </a:xfrm>
            <a:prstGeom prst="rect">
              <a:avLst/>
            </a:prstGeom>
          </p:spPr>
          <p:txBody>
            <a:bodyPr anchor="ctr" rtlCol="false" tIns="50800" lIns="50800" bIns="50800" rIns="50800"/>
            <a:lstStyle/>
            <a:p>
              <a:pPr algn="ctr">
                <a:lnSpc>
                  <a:spcPts val="3600"/>
                </a:lnSpc>
              </a:pPr>
              <a:r>
                <a:rPr lang="en-US" sz="2400">
                  <a:solidFill>
                    <a:srgbClr val="FFFFFF"/>
                  </a:solidFill>
                  <a:latin typeface="Garet"/>
                </a:rPr>
                <a:t>Insert the new time and data point into the dataset</a:t>
              </a:r>
            </a:p>
          </p:txBody>
        </p:sp>
      </p:grpSp>
      <p:grpSp>
        <p:nvGrpSpPr>
          <p:cNvPr name="Group 28" id="28"/>
          <p:cNvGrpSpPr/>
          <p:nvPr/>
        </p:nvGrpSpPr>
        <p:grpSpPr>
          <a:xfrm rot="0">
            <a:off x="9109195" y="4448175"/>
            <a:ext cx="3086100" cy="1543050"/>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0" y="0"/>
                  </a:moveTo>
                  <a:lnTo>
                    <a:pt x="812800" y="0"/>
                  </a:lnTo>
                  <a:lnTo>
                    <a:pt x="812800" y="406400"/>
                  </a:lnTo>
                  <a:lnTo>
                    <a:pt x="0" y="406400"/>
                  </a:lnTo>
                  <a:close/>
                </a:path>
              </a:pathLst>
            </a:custGeom>
            <a:solidFill>
              <a:srgbClr val="B6C471"/>
            </a:solidFill>
          </p:spPr>
        </p:sp>
        <p:sp>
          <p:nvSpPr>
            <p:cNvPr name="TextBox 30" id="30"/>
            <p:cNvSpPr txBox="true"/>
            <p:nvPr/>
          </p:nvSpPr>
          <p:spPr>
            <a:xfrm>
              <a:off x="0" y="-66675"/>
              <a:ext cx="812800" cy="473075"/>
            </a:xfrm>
            <a:prstGeom prst="rect">
              <a:avLst/>
            </a:prstGeom>
          </p:spPr>
          <p:txBody>
            <a:bodyPr anchor="ctr" rtlCol="false" tIns="50800" lIns="50800" bIns="50800" rIns="50800"/>
            <a:lstStyle/>
            <a:p>
              <a:pPr algn="ctr">
                <a:lnSpc>
                  <a:spcPts val="3600"/>
                </a:lnSpc>
              </a:pPr>
              <a:r>
                <a:rPr lang="en-US" sz="2400">
                  <a:solidFill>
                    <a:srgbClr val="FFFFFF"/>
                  </a:solidFill>
                  <a:latin typeface="Garet"/>
                </a:rPr>
                <a:t>Retrain the model</a:t>
              </a:r>
            </a:p>
          </p:txBody>
        </p:sp>
      </p:grpSp>
      <p:sp>
        <p:nvSpPr>
          <p:cNvPr name="TextBox 31" id="31"/>
          <p:cNvSpPr txBox="true"/>
          <p:nvPr/>
        </p:nvSpPr>
        <p:spPr>
          <a:xfrm rot="0">
            <a:off x="1028700" y="1114425"/>
            <a:ext cx="11462606" cy="885825"/>
          </a:xfrm>
          <a:prstGeom prst="rect">
            <a:avLst/>
          </a:prstGeom>
        </p:spPr>
        <p:txBody>
          <a:bodyPr anchor="t" rtlCol="false" tIns="0" lIns="0" bIns="0" rIns="0">
            <a:spAutoFit/>
          </a:bodyPr>
          <a:lstStyle/>
          <a:p>
            <a:pPr>
              <a:lnSpc>
                <a:spcPts val="7679"/>
              </a:lnSpc>
            </a:pPr>
            <a:r>
              <a:rPr lang="en-US" sz="6399">
                <a:solidFill>
                  <a:srgbClr val="002F15"/>
                </a:solidFill>
                <a:latin typeface="Sergio Trendy"/>
              </a:rPr>
              <a:t>ARIMA Process workflow</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5895376" cy="885825"/>
          </a:xfrm>
          <a:prstGeom prst="rect">
            <a:avLst/>
          </a:prstGeom>
        </p:spPr>
        <p:txBody>
          <a:bodyPr anchor="t" rtlCol="false" tIns="0" lIns="0" bIns="0" rIns="0">
            <a:spAutoFit/>
          </a:bodyPr>
          <a:lstStyle/>
          <a:p>
            <a:pPr>
              <a:lnSpc>
                <a:spcPts val="7679"/>
              </a:lnSpc>
            </a:pPr>
            <a:r>
              <a:rPr lang="en-US" sz="6399">
                <a:solidFill>
                  <a:srgbClr val="002F15"/>
                </a:solidFill>
                <a:latin typeface="Sergio Trendy"/>
              </a:rPr>
              <a:t>Methodology</a:t>
            </a:r>
          </a:p>
        </p:txBody>
      </p:sp>
      <p:sp>
        <p:nvSpPr>
          <p:cNvPr name="Freeform 3" id="3"/>
          <p:cNvSpPr/>
          <p:nvPr/>
        </p:nvSpPr>
        <p:spPr>
          <a:xfrm flipH="false" flipV="false" rot="0">
            <a:off x="15720721" y="7684836"/>
            <a:ext cx="668667" cy="3090479"/>
          </a:xfrm>
          <a:custGeom>
            <a:avLst/>
            <a:gdLst/>
            <a:ahLst/>
            <a:cxnLst/>
            <a:rect r="r" b="b" t="t" l="l"/>
            <a:pathLst>
              <a:path h="3090479" w="668667">
                <a:moveTo>
                  <a:pt x="0" y="0"/>
                </a:moveTo>
                <a:lnTo>
                  <a:pt x="668667" y="0"/>
                </a:lnTo>
                <a:lnTo>
                  <a:pt x="668667" y="3090478"/>
                </a:lnTo>
                <a:lnTo>
                  <a:pt x="0" y="3090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082502" y="8280602"/>
            <a:ext cx="3366420" cy="2864517"/>
          </a:xfrm>
          <a:custGeom>
            <a:avLst/>
            <a:gdLst/>
            <a:ahLst/>
            <a:cxnLst/>
            <a:rect r="r" b="b" t="t" l="l"/>
            <a:pathLst>
              <a:path h="2864517" w="3366420">
                <a:moveTo>
                  <a:pt x="0" y="0"/>
                </a:moveTo>
                <a:lnTo>
                  <a:pt x="3366419" y="0"/>
                </a:lnTo>
                <a:lnTo>
                  <a:pt x="3366419" y="2864517"/>
                </a:lnTo>
                <a:lnTo>
                  <a:pt x="0" y="28645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44530" y="8148450"/>
            <a:ext cx="1829252" cy="2626864"/>
          </a:xfrm>
          <a:custGeom>
            <a:avLst/>
            <a:gdLst/>
            <a:ahLst/>
            <a:cxnLst/>
            <a:rect r="r" b="b" t="t" l="l"/>
            <a:pathLst>
              <a:path h="2626864" w="1829252">
                <a:moveTo>
                  <a:pt x="0" y="0"/>
                </a:moveTo>
                <a:lnTo>
                  <a:pt x="1829253" y="0"/>
                </a:lnTo>
                <a:lnTo>
                  <a:pt x="1829253" y="2626864"/>
                </a:lnTo>
                <a:lnTo>
                  <a:pt x="0" y="2626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876626" y="4986899"/>
            <a:ext cx="2765348" cy="2765348"/>
          </a:xfrm>
          <a:custGeom>
            <a:avLst/>
            <a:gdLst/>
            <a:ahLst/>
            <a:cxnLst/>
            <a:rect r="r" b="b" t="t" l="l"/>
            <a:pathLst>
              <a:path h="2765348" w="2765348">
                <a:moveTo>
                  <a:pt x="0" y="0"/>
                </a:moveTo>
                <a:lnTo>
                  <a:pt x="2765348" y="0"/>
                </a:lnTo>
                <a:lnTo>
                  <a:pt x="2765348" y="2765348"/>
                </a:lnTo>
                <a:lnTo>
                  <a:pt x="0" y="27653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2947491" y="1028700"/>
            <a:ext cx="4311809" cy="3400425"/>
            <a:chOff x="0" y="0"/>
            <a:chExt cx="5749079" cy="4533900"/>
          </a:xfrm>
        </p:grpSpPr>
        <p:grpSp>
          <p:nvGrpSpPr>
            <p:cNvPr name="Group 8" id="8"/>
            <p:cNvGrpSpPr/>
            <p:nvPr/>
          </p:nvGrpSpPr>
          <p:grpSpPr>
            <a:xfrm rot="0">
              <a:off x="0" y="0"/>
              <a:ext cx="5749079" cy="4533900"/>
              <a:chOff x="0" y="0"/>
              <a:chExt cx="1714504" cy="1352110"/>
            </a:xfrm>
          </p:grpSpPr>
          <p:sp>
            <p:nvSpPr>
              <p:cNvPr name="Freeform 9" id="9"/>
              <p:cNvSpPr/>
              <p:nvPr/>
            </p:nvSpPr>
            <p:spPr>
              <a:xfrm flipH="false" flipV="false" rot="0">
                <a:off x="0" y="0"/>
                <a:ext cx="1714504" cy="1352110"/>
              </a:xfrm>
              <a:custGeom>
                <a:avLst/>
                <a:gdLst/>
                <a:ahLst/>
                <a:cxnLst/>
                <a:rect r="r" b="b" t="t" l="l"/>
                <a:pathLst>
                  <a:path h="1352110" w="1714504">
                    <a:moveTo>
                      <a:pt x="1590044" y="1352110"/>
                    </a:moveTo>
                    <a:lnTo>
                      <a:pt x="124460" y="1352110"/>
                    </a:lnTo>
                    <a:cubicBezTo>
                      <a:pt x="55880" y="1352110"/>
                      <a:pt x="0" y="1296230"/>
                      <a:pt x="0" y="1227650"/>
                    </a:cubicBezTo>
                    <a:lnTo>
                      <a:pt x="0" y="124460"/>
                    </a:lnTo>
                    <a:cubicBezTo>
                      <a:pt x="0" y="55880"/>
                      <a:pt x="55880" y="0"/>
                      <a:pt x="124460" y="0"/>
                    </a:cubicBezTo>
                    <a:lnTo>
                      <a:pt x="1590044" y="0"/>
                    </a:lnTo>
                    <a:cubicBezTo>
                      <a:pt x="1658624" y="0"/>
                      <a:pt x="1714504" y="55880"/>
                      <a:pt x="1714504" y="124460"/>
                    </a:cubicBezTo>
                    <a:lnTo>
                      <a:pt x="1714504" y="1227650"/>
                    </a:lnTo>
                    <a:cubicBezTo>
                      <a:pt x="1714504" y="1296230"/>
                      <a:pt x="1658624" y="1352110"/>
                      <a:pt x="1590044" y="1352110"/>
                    </a:cubicBezTo>
                    <a:close/>
                  </a:path>
                </a:pathLst>
              </a:custGeom>
              <a:solidFill>
                <a:srgbClr val="B6C471"/>
              </a:solidFill>
            </p:spPr>
          </p:sp>
        </p:grpSp>
        <p:sp>
          <p:nvSpPr>
            <p:cNvPr name="TextBox 10" id="10"/>
            <p:cNvSpPr txBox="true"/>
            <p:nvPr/>
          </p:nvSpPr>
          <p:spPr>
            <a:xfrm rot="0">
              <a:off x="620556" y="406518"/>
              <a:ext cx="4507966"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Collection</a:t>
              </a:r>
            </a:p>
          </p:txBody>
        </p:sp>
        <p:sp>
          <p:nvSpPr>
            <p:cNvPr name="TextBox 11" id="11"/>
            <p:cNvSpPr txBox="true"/>
            <p:nvPr/>
          </p:nvSpPr>
          <p:spPr>
            <a:xfrm rot="0">
              <a:off x="579105" y="1469379"/>
              <a:ext cx="4549418"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Utilize production data for each region provided by the High Commission for Planning.</a:t>
              </a:r>
            </a:p>
            <a:p>
              <a:pPr algn="just">
                <a:lnSpc>
                  <a:spcPts val="1919"/>
                </a:lnSpc>
                <a:spcBef>
                  <a:spcPct val="0"/>
                </a:spcBef>
              </a:pPr>
            </a:p>
            <a:p>
              <a:pPr algn="just">
                <a:lnSpc>
                  <a:spcPts val="1919"/>
                </a:lnSpc>
                <a:spcBef>
                  <a:spcPct val="0"/>
                </a:spcBef>
              </a:pPr>
              <a:r>
                <a:rPr lang="en-US" sz="1599">
                  <a:solidFill>
                    <a:srgbClr val="002F15"/>
                  </a:solidFill>
                  <a:latin typeface="Sergio Trendy"/>
                </a:rPr>
                <a:t>Note: </a:t>
              </a:r>
            </a:p>
            <a:p>
              <a:pPr algn="just">
                <a:lnSpc>
                  <a:spcPts val="1919"/>
                </a:lnSpc>
                <a:spcBef>
                  <a:spcPct val="0"/>
                </a:spcBef>
              </a:pPr>
              <a:r>
                <a:rPr lang="en-US" sz="1599">
                  <a:solidFill>
                    <a:srgbClr val="002F15"/>
                  </a:solidFill>
                  <a:latin typeface="Garet"/>
                </a:rPr>
                <a:t>distribution and consumption data isn’t available for the moment.</a:t>
              </a:r>
            </a:p>
          </p:txBody>
        </p:sp>
      </p:grpSp>
      <p:sp>
        <p:nvSpPr>
          <p:cNvPr name="AutoShape 12" id="12"/>
          <p:cNvSpPr/>
          <p:nvPr/>
        </p:nvSpPr>
        <p:spPr>
          <a:xfrm flipH="true">
            <a:off x="3725230" y="5395677"/>
            <a:ext cx="0" cy="2171935"/>
          </a:xfrm>
          <a:prstGeom prst="line">
            <a:avLst/>
          </a:prstGeom>
          <a:ln cap="flat" w="38100">
            <a:solidFill>
              <a:srgbClr val="000000"/>
            </a:solidFill>
            <a:prstDash val="solid"/>
            <a:headEnd type="none" len="sm" w="sm"/>
            <a:tailEnd type="none" len="sm" w="sm"/>
          </a:ln>
        </p:spPr>
      </p:sp>
      <p:grpSp>
        <p:nvGrpSpPr>
          <p:cNvPr name="Group 13" id="13"/>
          <p:cNvGrpSpPr/>
          <p:nvPr/>
        </p:nvGrpSpPr>
        <p:grpSpPr>
          <a:xfrm rot="0">
            <a:off x="1028700" y="2481027"/>
            <a:ext cx="5354961" cy="3400425"/>
            <a:chOff x="0" y="0"/>
            <a:chExt cx="7139948" cy="4533900"/>
          </a:xfrm>
        </p:grpSpPr>
        <p:grpSp>
          <p:nvGrpSpPr>
            <p:cNvPr name="Group 14" id="14"/>
            <p:cNvGrpSpPr/>
            <p:nvPr/>
          </p:nvGrpSpPr>
          <p:grpSpPr>
            <a:xfrm rot="0">
              <a:off x="0" y="0"/>
              <a:ext cx="7139948" cy="4533900"/>
              <a:chOff x="0" y="0"/>
              <a:chExt cx="2129292" cy="1352110"/>
            </a:xfrm>
          </p:grpSpPr>
          <p:sp>
            <p:nvSpPr>
              <p:cNvPr name="Freeform 15" id="15"/>
              <p:cNvSpPr/>
              <p:nvPr/>
            </p:nvSpPr>
            <p:spPr>
              <a:xfrm flipH="false" flipV="false" rot="0">
                <a:off x="0" y="0"/>
                <a:ext cx="2129292" cy="1352110"/>
              </a:xfrm>
              <a:custGeom>
                <a:avLst/>
                <a:gdLst/>
                <a:ahLst/>
                <a:cxnLst/>
                <a:rect r="r" b="b" t="t" l="l"/>
                <a:pathLst>
                  <a:path h="1352110" w="2129292">
                    <a:moveTo>
                      <a:pt x="2004832" y="1352110"/>
                    </a:moveTo>
                    <a:lnTo>
                      <a:pt x="124460" y="1352110"/>
                    </a:lnTo>
                    <a:cubicBezTo>
                      <a:pt x="55880" y="1352110"/>
                      <a:pt x="0" y="1296230"/>
                      <a:pt x="0" y="1227650"/>
                    </a:cubicBezTo>
                    <a:lnTo>
                      <a:pt x="0" y="124460"/>
                    </a:lnTo>
                    <a:cubicBezTo>
                      <a:pt x="0" y="55880"/>
                      <a:pt x="55880" y="0"/>
                      <a:pt x="124460" y="0"/>
                    </a:cubicBezTo>
                    <a:lnTo>
                      <a:pt x="2004832" y="0"/>
                    </a:lnTo>
                    <a:cubicBezTo>
                      <a:pt x="2073412" y="0"/>
                      <a:pt x="2129292" y="55880"/>
                      <a:pt x="2129292" y="124460"/>
                    </a:cubicBezTo>
                    <a:lnTo>
                      <a:pt x="2129292" y="1227650"/>
                    </a:lnTo>
                    <a:cubicBezTo>
                      <a:pt x="2129292" y="1296230"/>
                      <a:pt x="2073412" y="1352110"/>
                      <a:pt x="2004832" y="1352110"/>
                    </a:cubicBezTo>
                    <a:close/>
                  </a:path>
                </a:pathLst>
              </a:custGeom>
              <a:solidFill>
                <a:srgbClr val="B6C471"/>
              </a:solidFill>
            </p:spPr>
          </p:sp>
        </p:grpSp>
        <p:sp>
          <p:nvSpPr>
            <p:cNvPr name="TextBox 16" id="16"/>
            <p:cNvSpPr txBox="true"/>
            <p:nvPr/>
          </p:nvSpPr>
          <p:spPr>
            <a:xfrm rot="0">
              <a:off x="579105" y="424494"/>
              <a:ext cx="5883809"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Preprocessing</a:t>
              </a:r>
            </a:p>
          </p:txBody>
        </p:sp>
        <p:sp>
          <p:nvSpPr>
            <p:cNvPr name="TextBox 17" id="17"/>
            <p:cNvSpPr txBox="true"/>
            <p:nvPr/>
          </p:nvSpPr>
          <p:spPr>
            <a:xfrm rot="0">
              <a:off x="579105" y="1469379"/>
              <a:ext cx="5937912"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The data collection process involves analyzing all data files and saving the meaningful data in the right format, standardizing and cleaning to ensure consistency and accuracy, while integrating diverse datasets like agricultural production and demographics for unified analysis.</a:t>
              </a:r>
            </a:p>
          </p:txBody>
        </p:sp>
      </p:grpSp>
      <p:grpSp>
        <p:nvGrpSpPr>
          <p:cNvPr name="Group 18" id="18"/>
          <p:cNvGrpSpPr/>
          <p:nvPr/>
        </p:nvGrpSpPr>
        <p:grpSpPr>
          <a:xfrm rot="0">
            <a:off x="8127028" y="5867400"/>
            <a:ext cx="7238551" cy="3400425"/>
            <a:chOff x="0" y="0"/>
            <a:chExt cx="9651401" cy="4533900"/>
          </a:xfrm>
        </p:grpSpPr>
        <p:grpSp>
          <p:nvGrpSpPr>
            <p:cNvPr name="Group 19" id="19"/>
            <p:cNvGrpSpPr/>
            <p:nvPr/>
          </p:nvGrpSpPr>
          <p:grpSpPr>
            <a:xfrm rot="0">
              <a:off x="0" y="0"/>
              <a:ext cx="9651401" cy="4533900"/>
              <a:chOff x="0" y="0"/>
              <a:chExt cx="2878264" cy="1352110"/>
            </a:xfrm>
          </p:grpSpPr>
          <p:sp>
            <p:nvSpPr>
              <p:cNvPr name="Freeform 20" id="20"/>
              <p:cNvSpPr/>
              <p:nvPr/>
            </p:nvSpPr>
            <p:spPr>
              <a:xfrm flipH="false" flipV="false" rot="0">
                <a:off x="0" y="0"/>
                <a:ext cx="2878264" cy="1352110"/>
              </a:xfrm>
              <a:custGeom>
                <a:avLst/>
                <a:gdLst/>
                <a:ahLst/>
                <a:cxnLst/>
                <a:rect r="r" b="b" t="t" l="l"/>
                <a:pathLst>
                  <a:path h="1352110" w="2878264">
                    <a:moveTo>
                      <a:pt x="2753803" y="1352110"/>
                    </a:moveTo>
                    <a:lnTo>
                      <a:pt x="124460" y="1352110"/>
                    </a:lnTo>
                    <a:cubicBezTo>
                      <a:pt x="55880" y="1352110"/>
                      <a:pt x="0" y="1296230"/>
                      <a:pt x="0" y="1227650"/>
                    </a:cubicBezTo>
                    <a:lnTo>
                      <a:pt x="0" y="124460"/>
                    </a:lnTo>
                    <a:cubicBezTo>
                      <a:pt x="0" y="55880"/>
                      <a:pt x="55880" y="0"/>
                      <a:pt x="124460" y="0"/>
                    </a:cubicBezTo>
                    <a:lnTo>
                      <a:pt x="2753804" y="0"/>
                    </a:lnTo>
                    <a:cubicBezTo>
                      <a:pt x="2822384" y="0"/>
                      <a:pt x="2878264" y="55880"/>
                      <a:pt x="2878264" y="124460"/>
                    </a:cubicBezTo>
                    <a:lnTo>
                      <a:pt x="2878264" y="1227650"/>
                    </a:lnTo>
                    <a:cubicBezTo>
                      <a:pt x="2878264" y="1296230"/>
                      <a:pt x="2822384" y="1352110"/>
                      <a:pt x="2753804" y="1352110"/>
                    </a:cubicBezTo>
                    <a:close/>
                  </a:path>
                </a:pathLst>
              </a:custGeom>
              <a:solidFill>
                <a:srgbClr val="B6C471"/>
              </a:solidFill>
            </p:spPr>
          </p:sp>
        </p:grpSp>
        <p:sp>
          <p:nvSpPr>
            <p:cNvPr name="TextBox 21" id="21"/>
            <p:cNvSpPr txBox="true"/>
            <p:nvPr/>
          </p:nvSpPr>
          <p:spPr>
            <a:xfrm rot="0">
              <a:off x="655887" y="424826"/>
              <a:ext cx="8350260"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Analysis and Modeling</a:t>
              </a:r>
            </a:p>
          </p:txBody>
        </p:sp>
        <p:sp>
          <p:nvSpPr>
            <p:cNvPr name="TextBox 22" id="22"/>
            <p:cNvSpPr txBox="true"/>
            <p:nvPr/>
          </p:nvSpPr>
          <p:spPr>
            <a:xfrm rot="0">
              <a:off x="579105" y="1487687"/>
              <a:ext cx="8427043"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Machine learning algorithms can identify patterns and trends in agricultural production, consumption, and food distribution system imbalances. These algorithms may or may not include ARIMA (Autoregressive integrated moving average) and recurrent neural networks for time-series data analysis, Long Short-Term Memory Networks for capturing long-term dependencies in data, and exponential smoothing methods for handling trends and seasonality.</a:t>
              </a:r>
            </a:p>
          </p:txBody>
        </p:sp>
      </p:grpSp>
      <p:sp>
        <p:nvSpPr>
          <p:cNvPr name="AutoShape 23" id="23"/>
          <p:cNvSpPr/>
          <p:nvPr/>
        </p:nvSpPr>
        <p:spPr>
          <a:xfrm flipH="true">
            <a:off x="6383661" y="4181240"/>
            <a:ext cx="6563830" cy="0"/>
          </a:xfrm>
          <a:prstGeom prst="line">
            <a:avLst/>
          </a:prstGeom>
          <a:ln cap="flat" w="38100">
            <a:solidFill>
              <a:srgbClr val="000000"/>
            </a:solidFill>
            <a:prstDash val="solid"/>
            <a:headEnd type="none" len="sm" w="sm"/>
            <a:tailEnd type="triangle" len="med" w="lg"/>
          </a:ln>
        </p:spPr>
      </p:sp>
      <p:sp>
        <p:nvSpPr>
          <p:cNvPr name="AutoShape 24" id="24"/>
          <p:cNvSpPr/>
          <p:nvPr/>
        </p:nvSpPr>
        <p:spPr>
          <a:xfrm>
            <a:off x="3706180" y="7567612"/>
            <a:ext cx="4420848" cy="0"/>
          </a:xfrm>
          <a:prstGeom prst="line">
            <a:avLst/>
          </a:prstGeom>
          <a:ln cap="flat" w="38100">
            <a:solidFill>
              <a:srgbClr val="000000"/>
            </a:solidFill>
            <a:prstDash val="solid"/>
            <a:headEnd type="none" len="sm" w="sm"/>
            <a:tailEnd type="triangle" len="med" w="lg"/>
          </a:ln>
        </p:spPr>
      </p:sp>
      <p:sp>
        <p:nvSpPr>
          <p:cNvPr name="AutoShape 25" id="25"/>
          <p:cNvSpPr/>
          <p:nvPr/>
        </p:nvSpPr>
        <p:spPr>
          <a:xfrm flipV="true">
            <a:off x="11746303" y="9258300"/>
            <a:ext cx="0" cy="1267830"/>
          </a:xfrm>
          <a:prstGeom prst="line">
            <a:avLst/>
          </a:prstGeom>
          <a:ln cap="flat" w="38100">
            <a:solidFill>
              <a:srgbClr val="000000"/>
            </a:solidFill>
            <a:prstDash val="solid"/>
            <a:headEnd type="none" len="sm" w="sm"/>
            <a:tailEnd type="none" len="sm" w="sm"/>
          </a:ln>
        </p:spPr>
      </p:sp>
      <p:sp>
        <p:nvSpPr>
          <p:cNvPr name="AutoShape 26" id="26"/>
          <p:cNvSpPr/>
          <p:nvPr/>
        </p:nvSpPr>
        <p:spPr>
          <a:xfrm>
            <a:off x="9801667" y="5395248"/>
            <a:ext cx="0" cy="472581"/>
          </a:xfrm>
          <a:prstGeom prst="line">
            <a:avLst/>
          </a:prstGeom>
          <a:ln cap="flat" w="38100">
            <a:solidFill>
              <a:srgbClr val="000000"/>
            </a:solidFill>
            <a:prstDash val="solid"/>
            <a:headEnd type="none" len="sm" w="sm"/>
            <a:tailEnd type="triangle" len="med" w="lg"/>
          </a:ln>
        </p:spPr>
      </p:sp>
      <p:sp>
        <p:nvSpPr>
          <p:cNvPr name="TextBox 27" id="27"/>
          <p:cNvSpPr txBox="true"/>
          <p:nvPr/>
        </p:nvSpPr>
        <p:spPr>
          <a:xfrm rot="0">
            <a:off x="8165759" y="5153025"/>
            <a:ext cx="3271816" cy="228600"/>
          </a:xfrm>
          <a:prstGeom prst="rect">
            <a:avLst/>
          </a:prstGeom>
        </p:spPr>
        <p:txBody>
          <a:bodyPr anchor="t" rtlCol="false" tIns="0" lIns="0" bIns="0" rIns="0">
            <a:spAutoFit/>
          </a:bodyPr>
          <a:lstStyle/>
          <a:p>
            <a:pPr algn="ctr">
              <a:lnSpc>
                <a:spcPts val="1919"/>
              </a:lnSpc>
              <a:spcBef>
                <a:spcPct val="0"/>
              </a:spcBef>
            </a:pPr>
            <a:r>
              <a:rPr lang="en-US" sz="1599">
                <a:solidFill>
                  <a:srgbClr val="002F15"/>
                </a:solidFill>
                <a:latin typeface="Garet"/>
              </a:rPr>
              <a:t>we are here</a:t>
            </a:r>
          </a:p>
        </p:txBody>
      </p:sp>
    </p:spTree>
  </p:cSld>
  <p:clrMapOvr>
    <a:masterClrMapping/>
  </p:clrMapOvr>
  <p:transition spd="slow">
    <p:push dir="r"/>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grpSp>
        <p:nvGrpSpPr>
          <p:cNvPr name="Group 2" id="2"/>
          <p:cNvGrpSpPr/>
          <p:nvPr/>
        </p:nvGrpSpPr>
        <p:grpSpPr>
          <a:xfrm rot="0">
            <a:off x="9068823" y="1028700"/>
            <a:ext cx="5354961" cy="2924175"/>
            <a:chOff x="0" y="0"/>
            <a:chExt cx="7139948" cy="3898900"/>
          </a:xfrm>
        </p:grpSpPr>
        <p:grpSp>
          <p:nvGrpSpPr>
            <p:cNvPr name="Group 3" id="3"/>
            <p:cNvGrpSpPr/>
            <p:nvPr/>
          </p:nvGrpSpPr>
          <p:grpSpPr>
            <a:xfrm rot="0">
              <a:off x="0" y="0"/>
              <a:ext cx="7139948" cy="3898900"/>
              <a:chOff x="0" y="0"/>
              <a:chExt cx="2129292" cy="1162739"/>
            </a:xfrm>
          </p:grpSpPr>
          <p:sp>
            <p:nvSpPr>
              <p:cNvPr name="Freeform 4" id="4"/>
              <p:cNvSpPr/>
              <p:nvPr/>
            </p:nvSpPr>
            <p:spPr>
              <a:xfrm flipH="false" flipV="false" rot="0">
                <a:off x="0" y="0"/>
                <a:ext cx="2129292" cy="1162739"/>
              </a:xfrm>
              <a:custGeom>
                <a:avLst/>
                <a:gdLst/>
                <a:ahLst/>
                <a:cxnLst/>
                <a:rect r="r" b="b" t="t" l="l"/>
                <a:pathLst>
                  <a:path h="1162739" w="2129292">
                    <a:moveTo>
                      <a:pt x="2004832" y="1162739"/>
                    </a:moveTo>
                    <a:lnTo>
                      <a:pt x="124460" y="1162739"/>
                    </a:lnTo>
                    <a:cubicBezTo>
                      <a:pt x="55880" y="1162739"/>
                      <a:pt x="0" y="1106859"/>
                      <a:pt x="0" y="1038279"/>
                    </a:cubicBezTo>
                    <a:lnTo>
                      <a:pt x="0" y="124460"/>
                    </a:lnTo>
                    <a:cubicBezTo>
                      <a:pt x="0" y="55880"/>
                      <a:pt x="55880" y="0"/>
                      <a:pt x="124460" y="0"/>
                    </a:cubicBezTo>
                    <a:lnTo>
                      <a:pt x="2004832" y="0"/>
                    </a:lnTo>
                    <a:cubicBezTo>
                      <a:pt x="2073412" y="0"/>
                      <a:pt x="2129292" y="55880"/>
                      <a:pt x="2129292" y="124460"/>
                    </a:cubicBezTo>
                    <a:lnTo>
                      <a:pt x="2129292" y="1038279"/>
                    </a:lnTo>
                    <a:cubicBezTo>
                      <a:pt x="2129292" y="1106859"/>
                      <a:pt x="2073412" y="1162739"/>
                      <a:pt x="2004832" y="1162739"/>
                    </a:cubicBezTo>
                    <a:close/>
                  </a:path>
                </a:pathLst>
              </a:custGeom>
              <a:solidFill>
                <a:srgbClr val="B6C471"/>
              </a:solidFill>
            </p:spPr>
          </p:sp>
        </p:grpSp>
        <p:sp>
          <p:nvSpPr>
            <p:cNvPr name="TextBox 5" id="5"/>
            <p:cNvSpPr txBox="true"/>
            <p:nvPr/>
          </p:nvSpPr>
          <p:spPr>
            <a:xfrm rot="0">
              <a:off x="579105" y="424494"/>
              <a:ext cx="5883809"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Geospatial Analysis</a:t>
              </a:r>
            </a:p>
          </p:txBody>
        </p:sp>
        <p:sp>
          <p:nvSpPr>
            <p:cNvPr name="TextBox 6" id="6"/>
            <p:cNvSpPr txBox="true"/>
            <p:nvPr/>
          </p:nvSpPr>
          <p:spPr>
            <a:xfrm rot="0">
              <a:off x="579105" y="1469379"/>
              <a:ext cx="5937912" cy="1895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GIS techniques and spatial mapping are used to analyze geographical distances between production centers and consumption areas, determining transportation costs and logistical considerations.</a:t>
              </a:r>
            </a:p>
          </p:txBody>
        </p:sp>
      </p:grpSp>
      <p:grpSp>
        <p:nvGrpSpPr>
          <p:cNvPr name="Group 7" id="7"/>
          <p:cNvGrpSpPr/>
          <p:nvPr/>
        </p:nvGrpSpPr>
        <p:grpSpPr>
          <a:xfrm rot="0">
            <a:off x="10556267" y="4971487"/>
            <a:ext cx="6703033" cy="2381079"/>
            <a:chOff x="0" y="0"/>
            <a:chExt cx="8937378" cy="3174772"/>
          </a:xfrm>
        </p:grpSpPr>
        <p:grpSp>
          <p:nvGrpSpPr>
            <p:cNvPr name="Group 8" id="8"/>
            <p:cNvGrpSpPr/>
            <p:nvPr/>
          </p:nvGrpSpPr>
          <p:grpSpPr>
            <a:xfrm rot="0">
              <a:off x="0" y="0"/>
              <a:ext cx="8937378" cy="3174772"/>
              <a:chOff x="0" y="0"/>
              <a:chExt cx="2665326" cy="946788"/>
            </a:xfrm>
          </p:grpSpPr>
          <p:sp>
            <p:nvSpPr>
              <p:cNvPr name="Freeform 9" id="9"/>
              <p:cNvSpPr/>
              <p:nvPr/>
            </p:nvSpPr>
            <p:spPr>
              <a:xfrm flipH="false" flipV="false" rot="0">
                <a:off x="0" y="0"/>
                <a:ext cx="2665326" cy="946788"/>
              </a:xfrm>
              <a:custGeom>
                <a:avLst/>
                <a:gdLst/>
                <a:ahLst/>
                <a:cxnLst/>
                <a:rect r="r" b="b" t="t" l="l"/>
                <a:pathLst>
                  <a:path h="946788" w="2665326">
                    <a:moveTo>
                      <a:pt x="2540866" y="946788"/>
                    </a:moveTo>
                    <a:lnTo>
                      <a:pt x="124460" y="946788"/>
                    </a:lnTo>
                    <a:cubicBezTo>
                      <a:pt x="55880" y="946788"/>
                      <a:pt x="0" y="890908"/>
                      <a:pt x="0" y="822328"/>
                    </a:cubicBezTo>
                    <a:lnTo>
                      <a:pt x="0" y="124460"/>
                    </a:lnTo>
                    <a:cubicBezTo>
                      <a:pt x="0" y="55880"/>
                      <a:pt x="55880" y="0"/>
                      <a:pt x="124460" y="0"/>
                    </a:cubicBezTo>
                    <a:lnTo>
                      <a:pt x="2540866" y="0"/>
                    </a:lnTo>
                    <a:cubicBezTo>
                      <a:pt x="2609446" y="0"/>
                      <a:pt x="2665326" y="55880"/>
                      <a:pt x="2665326" y="124460"/>
                    </a:cubicBezTo>
                    <a:lnTo>
                      <a:pt x="2665326" y="822328"/>
                    </a:lnTo>
                    <a:cubicBezTo>
                      <a:pt x="2665326" y="890908"/>
                      <a:pt x="2609446" y="946788"/>
                      <a:pt x="2540866" y="946788"/>
                    </a:cubicBezTo>
                    <a:close/>
                  </a:path>
                </a:pathLst>
              </a:custGeom>
              <a:solidFill>
                <a:srgbClr val="B6C471"/>
              </a:solidFill>
            </p:spPr>
          </p:sp>
        </p:grpSp>
        <p:sp>
          <p:nvSpPr>
            <p:cNvPr name="TextBox 10" id="10"/>
            <p:cNvSpPr txBox="true"/>
            <p:nvPr/>
          </p:nvSpPr>
          <p:spPr>
            <a:xfrm rot="0">
              <a:off x="577761" y="427916"/>
              <a:ext cx="7781857"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Prototype Implementation</a:t>
              </a:r>
            </a:p>
          </p:txBody>
        </p:sp>
        <p:sp>
          <p:nvSpPr>
            <p:cNvPr name="TextBox 11" id="11"/>
            <p:cNvSpPr txBox="true"/>
            <p:nvPr/>
          </p:nvSpPr>
          <p:spPr>
            <a:xfrm rot="0">
              <a:off x="577761" y="1460034"/>
              <a:ext cx="7781857" cy="126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The proposed AI-driven food distribution system will be developed into a prototype, tested using historical data to validate its effectiveness in predicting and optimizing food distribution.</a:t>
              </a:r>
            </a:p>
          </p:txBody>
        </p:sp>
      </p:grpSp>
      <p:sp>
        <p:nvSpPr>
          <p:cNvPr name="AutoShape 12" id="12"/>
          <p:cNvSpPr/>
          <p:nvPr/>
        </p:nvSpPr>
        <p:spPr>
          <a:xfrm>
            <a:off x="4297953" y="5087783"/>
            <a:ext cx="0" cy="1074243"/>
          </a:xfrm>
          <a:prstGeom prst="line">
            <a:avLst/>
          </a:prstGeom>
          <a:ln cap="flat" w="38100">
            <a:solidFill>
              <a:srgbClr val="000000"/>
            </a:solidFill>
            <a:prstDash val="solid"/>
            <a:headEnd type="none" len="sm" w="sm"/>
            <a:tailEnd type="none" len="sm" w="sm"/>
          </a:ln>
        </p:spPr>
      </p:sp>
      <p:grpSp>
        <p:nvGrpSpPr>
          <p:cNvPr name="Group 13" id="13"/>
          <p:cNvGrpSpPr/>
          <p:nvPr/>
        </p:nvGrpSpPr>
        <p:grpSpPr>
          <a:xfrm rot="0">
            <a:off x="1047750" y="2425752"/>
            <a:ext cx="6462306" cy="2717748"/>
            <a:chOff x="0" y="0"/>
            <a:chExt cx="8616408" cy="3623664"/>
          </a:xfrm>
        </p:grpSpPr>
        <p:grpSp>
          <p:nvGrpSpPr>
            <p:cNvPr name="Group 14" id="14"/>
            <p:cNvGrpSpPr/>
            <p:nvPr/>
          </p:nvGrpSpPr>
          <p:grpSpPr>
            <a:xfrm rot="0">
              <a:off x="0" y="0"/>
              <a:ext cx="8616408" cy="3623664"/>
              <a:chOff x="0" y="0"/>
              <a:chExt cx="2569606" cy="1080657"/>
            </a:xfrm>
          </p:grpSpPr>
          <p:sp>
            <p:nvSpPr>
              <p:cNvPr name="Freeform 15" id="15"/>
              <p:cNvSpPr/>
              <p:nvPr/>
            </p:nvSpPr>
            <p:spPr>
              <a:xfrm flipH="false" flipV="false" rot="0">
                <a:off x="0" y="0"/>
                <a:ext cx="2569606" cy="1080658"/>
              </a:xfrm>
              <a:custGeom>
                <a:avLst/>
                <a:gdLst/>
                <a:ahLst/>
                <a:cxnLst/>
                <a:rect r="r" b="b" t="t" l="l"/>
                <a:pathLst>
                  <a:path h="1080658" w="2569606">
                    <a:moveTo>
                      <a:pt x="2445146" y="1080657"/>
                    </a:moveTo>
                    <a:lnTo>
                      <a:pt x="124460" y="1080657"/>
                    </a:lnTo>
                    <a:cubicBezTo>
                      <a:pt x="55880" y="1080657"/>
                      <a:pt x="0" y="1024778"/>
                      <a:pt x="0" y="956197"/>
                    </a:cubicBezTo>
                    <a:lnTo>
                      <a:pt x="0" y="124460"/>
                    </a:lnTo>
                    <a:cubicBezTo>
                      <a:pt x="0" y="55880"/>
                      <a:pt x="55880" y="0"/>
                      <a:pt x="124460" y="0"/>
                    </a:cubicBezTo>
                    <a:lnTo>
                      <a:pt x="2445146" y="0"/>
                    </a:lnTo>
                    <a:cubicBezTo>
                      <a:pt x="2513726" y="0"/>
                      <a:pt x="2569606" y="55880"/>
                      <a:pt x="2569606" y="124460"/>
                    </a:cubicBezTo>
                    <a:lnTo>
                      <a:pt x="2569606" y="956198"/>
                    </a:lnTo>
                    <a:cubicBezTo>
                      <a:pt x="2569606" y="1024778"/>
                      <a:pt x="2513726" y="1080658"/>
                      <a:pt x="2445146" y="1080658"/>
                    </a:cubicBezTo>
                    <a:close/>
                  </a:path>
                </a:pathLst>
              </a:custGeom>
              <a:solidFill>
                <a:srgbClr val="B6C471"/>
              </a:solidFill>
            </p:spPr>
          </p:sp>
        </p:grpSp>
        <p:sp>
          <p:nvSpPr>
            <p:cNvPr name="TextBox 16" id="16"/>
            <p:cNvSpPr txBox="true"/>
            <p:nvPr/>
          </p:nvSpPr>
          <p:spPr>
            <a:xfrm rot="0">
              <a:off x="655887" y="424826"/>
              <a:ext cx="7387351"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Optimization Algorithms</a:t>
              </a:r>
            </a:p>
          </p:txBody>
        </p:sp>
        <p:sp>
          <p:nvSpPr>
            <p:cNvPr name="TextBox 17" id="17"/>
            <p:cNvSpPr txBox="true"/>
            <p:nvPr/>
          </p:nvSpPr>
          <p:spPr>
            <a:xfrm rot="0">
              <a:off x="579105" y="1487687"/>
              <a:ext cx="7464133" cy="15779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Develop optimization algorithms considering production volumes, consumption patterns, and transportation costs for efficient food distribution strategies. Ensure dynamic adjustment for real-time adjustments based on changing conditions and data.</a:t>
              </a:r>
            </a:p>
          </p:txBody>
        </p:sp>
      </p:grpSp>
      <p:sp>
        <p:nvSpPr>
          <p:cNvPr name="AutoShape 18" id="18"/>
          <p:cNvSpPr/>
          <p:nvPr/>
        </p:nvSpPr>
        <p:spPr>
          <a:xfrm flipV="true">
            <a:off x="11746303" y="0"/>
            <a:ext cx="0" cy="1028700"/>
          </a:xfrm>
          <a:prstGeom prst="line">
            <a:avLst/>
          </a:prstGeom>
          <a:ln cap="flat" w="38100">
            <a:solidFill>
              <a:srgbClr val="000000"/>
            </a:solidFill>
            <a:prstDash val="solid"/>
            <a:headEnd type="none" len="sm" w="sm"/>
            <a:tailEnd type="none" len="sm" w="sm"/>
          </a:ln>
        </p:spPr>
      </p:sp>
      <p:sp>
        <p:nvSpPr>
          <p:cNvPr name="AutoShape 19" id="19"/>
          <p:cNvSpPr/>
          <p:nvPr/>
        </p:nvSpPr>
        <p:spPr>
          <a:xfrm>
            <a:off x="4259853" y="1516543"/>
            <a:ext cx="4808970" cy="0"/>
          </a:xfrm>
          <a:prstGeom prst="line">
            <a:avLst/>
          </a:prstGeom>
          <a:ln cap="flat" w="38100">
            <a:solidFill>
              <a:srgbClr val="000000"/>
            </a:solidFill>
            <a:prstDash val="solid"/>
            <a:headEnd type="none" len="sm" w="sm"/>
            <a:tailEnd type="none" len="sm" w="sm"/>
          </a:ln>
        </p:spPr>
      </p:sp>
      <p:sp>
        <p:nvSpPr>
          <p:cNvPr name="AutoShape 20" id="20"/>
          <p:cNvSpPr/>
          <p:nvPr/>
        </p:nvSpPr>
        <p:spPr>
          <a:xfrm>
            <a:off x="4278903" y="1516543"/>
            <a:ext cx="0" cy="909210"/>
          </a:xfrm>
          <a:prstGeom prst="line">
            <a:avLst/>
          </a:prstGeom>
          <a:ln cap="flat" w="38100">
            <a:solidFill>
              <a:srgbClr val="000000"/>
            </a:solidFill>
            <a:prstDash val="solid"/>
            <a:headEnd type="none" len="sm" w="sm"/>
            <a:tailEnd type="triangle" len="med" w="lg"/>
          </a:ln>
        </p:spPr>
      </p:sp>
      <p:sp>
        <p:nvSpPr>
          <p:cNvPr name="AutoShape 21" id="21"/>
          <p:cNvSpPr/>
          <p:nvPr/>
        </p:nvSpPr>
        <p:spPr>
          <a:xfrm flipV="true">
            <a:off x="4297953" y="6162026"/>
            <a:ext cx="6258314" cy="0"/>
          </a:xfrm>
          <a:prstGeom prst="line">
            <a:avLst/>
          </a:prstGeom>
          <a:ln cap="flat" w="38100">
            <a:solidFill>
              <a:srgbClr val="000000"/>
            </a:solidFill>
            <a:prstDash val="solid"/>
            <a:headEnd type="none" len="sm" w="sm"/>
            <a:tailEnd type="triangle" len="med" w="lg"/>
          </a:ln>
        </p:spPr>
      </p:sp>
      <p:grpSp>
        <p:nvGrpSpPr>
          <p:cNvPr name="Group 22" id="22"/>
          <p:cNvGrpSpPr/>
          <p:nvPr/>
        </p:nvGrpSpPr>
        <p:grpSpPr>
          <a:xfrm rot="0">
            <a:off x="1047750" y="6751628"/>
            <a:ext cx="5948755" cy="2506672"/>
            <a:chOff x="0" y="0"/>
            <a:chExt cx="7931673" cy="3342229"/>
          </a:xfrm>
        </p:grpSpPr>
        <p:grpSp>
          <p:nvGrpSpPr>
            <p:cNvPr name="Group 23" id="23"/>
            <p:cNvGrpSpPr/>
            <p:nvPr/>
          </p:nvGrpSpPr>
          <p:grpSpPr>
            <a:xfrm rot="0">
              <a:off x="0" y="0"/>
              <a:ext cx="7931673" cy="3342229"/>
              <a:chOff x="0" y="0"/>
              <a:chExt cx="2365402" cy="996727"/>
            </a:xfrm>
          </p:grpSpPr>
          <p:sp>
            <p:nvSpPr>
              <p:cNvPr name="Freeform 24" id="24"/>
              <p:cNvSpPr/>
              <p:nvPr/>
            </p:nvSpPr>
            <p:spPr>
              <a:xfrm flipH="false" flipV="false" rot="0">
                <a:off x="0" y="0"/>
                <a:ext cx="2365402" cy="996728"/>
              </a:xfrm>
              <a:custGeom>
                <a:avLst/>
                <a:gdLst/>
                <a:ahLst/>
                <a:cxnLst/>
                <a:rect r="r" b="b" t="t" l="l"/>
                <a:pathLst>
                  <a:path h="996728" w="2365402">
                    <a:moveTo>
                      <a:pt x="2240942" y="996727"/>
                    </a:moveTo>
                    <a:lnTo>
                      <a:pt x="124460" y="996727"/>
                    </a:lnTo>
                    <a:cubicBezTo>
                      <a:pt x="55880" y="996727"/>
                      <a:pt x="0" y="940848"/>
                      <a:pt x="0" y="872267"/>
                    </a:cubicBezTo>
                    <a:lnTo>
                      <a:pt x="0" y="124460"/>
                    </a:lnTo>
                    <a:cubicBezTo>
                      <a:pt x="0" y="55880"/>
                      <a:pt x="55880" y="0"/>
                      <a:pt x="124460" y="0"/>
                    </a:cubicBezTo>
                    <a:lnTo>
                      <a:pt x="2240942" y="0"/>
                    </a:lnTo>
                    <a:cubicBezTo>
                      <a:pt x="2309522" y="0"/>
                      <a:pt x="2365402" y="55880"/>
                      <a:pt x="2365402" y="124460"/>
                    </a:cubicBezTo>
                    <a:lnTo>
                      <a:pt x="2365402" y="872268"/>
                    </a:lnTo>
                    <a:cubicBezTo>
                      <a:pt x="2365402" y="940848"/>
                      <a:pt x="2309522" y="996728"/>
                      <a:pt x="2240942" y="996728"/>
                    </a:cubicBezTo>
                    <a:close/>
                  </a:path>
                </a:pathLst>
              </a:custGeom>
              <a:solidFill>
                <a:srgbClr val="B6C471"/>
              </a:solidFill>
            </p:spPr>
          </p:sp>
        </p:grpSp>
        <p:sp>
          <p:nvSpPr>
            <p:cNvPr name="TextBox 25" id="25"/>
            <p:cNvSpPr txBox="true"/>
            <p:nvPr/>
          </p:nvSpPr>
          <p:spPr>
            <a:xfrm rot="0">
              <a:off x="585273" y="424494"/>
              <a:ext cx="6761126"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Iterative Improvement</a:t>
              </a:r>
            </a:p>
          </p:txBody>
        </p:sp>
        <p:sp>
          <p:nvSpPr>
            <p:cNvPr name="TextBox 26" id="26"/>
            <p:cNvSpPr txBox="true"/>
            <p:nvPr/>
          </p:nvSpPr>
          <p:spPr>
            <a:xfrm rot="0">
              <a:off x="585273" y="1540578"/>
              <a:ext cx="6761126" cy="126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The methodology is designed to be iteratively refined and adaptable to changing agricultural and economic conditions, based on feedback from stakeholders and real-world experiences.</a:t>
              </a:r>
            </a:p>
          </p:txBody>
        </p:sp>
      </p:grpSp>
      <p:sp>
        <p:nvSpPr>
          <p:cNvPr name="AutoShape 27" id="27"/>
          <p:cNvSpPr/>
          <p:nvPr/>
        </p:nvSpPr>
        <p:spPr>
          <a:xfrm flipH="true">
            <a:off x="13926833" y="7352566"/>
            <a:ext cx="0" cy="1470871"/>
          </a:xfrm>
          <a:prstGeom prst="line">
            <a:avLst/>
          </a:prstGeom>
          <a:ln cap="flat" w="38100">
            <a:solidFill>
              <a:srgbClr val="000000"/>
            </a:solidFill>
            <a:prstDash val="solid"/>
            <a:headEnd type="none" len="sm" w="sm"/>
            <a:tailEnd type="none" len="sm" w="sm"/>
          </a:ln>
        </p:spPr>
      </p:sp>
      <p:sp>
        <p:nvSpPr>
          <p:cNvPr name="AutoShape 28" id="28"/>
          <p:cNvSpPr/>
          <p:nvPr/>
        </p:nvSpPr>
        <p:spPr>
          <a:xfrm flipH="true" flipV="true">
            <a:off x="6996505" y="8823437"/>
            <a:ext cx="6930329" cy="0"/>
          </a:xfrm>
          <a:prstGeom prst="line">
            <a:avLst/>
          </a:prstGeom>
          <a:ln cap="flat" w="38100">
            <a:solidFill>
              <a:srgbClr val="000000"/>
            </a:solidFill>
            <a:prstDash val="solid"/>
            <a:headEnd type="none" len="sm" w="sm"/>
            <a:tailEnd type="triangle" len="med" w="lg"/>
          </a:ln>
        </p:spPr>
      </p:sp>
      <p:sp>
        <p:nvSpPr>
          <p:cNvPr name="Freeform 29" id="29"/>
          <p:cNvSpPr/>
          <p:nvPr/>
        </p:nvSpPr>
        <p:spPr>
          <a:xfrm flipH="false" flipV="false" rot="0">
            <a:off x="15720721" y="-2574459"/>
            <a:ext cx="668667" cy="3090479"/>
          </a:xfrm>
          <a:custGeom>
            <a:avLst/>
            <a:gdLst/>
            <a:ahLst/>
            <a:cxnLst/>
            <a:rect r="r" b="b" t="t" l="l"/>
            <a:pathLst>
              <a:path h="3090479" w="668667">
                <a:moveTo>
                  <a:pt x="0" y="0"/>
                </a:moveTo>
                <a:lnTo>
                  <a:pt x="668667" y="0"/>
                </a:lnTo>
                <a:lnTo>
                  <a:pt x="668667" y="3090479"/>
                </a:lnTo>
                <a:lnTo>
                  <a:pt x="0" y="3090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6082502" y="-1978692"/>
            <a:ext cx="3366420" cy="2864517"/>
          </a:xfrm>
          <a:custGeom>
            <a:avLst/>
            <a:gdLst/>
            <a:ahLst/>
            <a:cxnLst/>
            <a:rect r="r" b="b" t="t" l="l"/>
            <a:pathLst>
              <a:path h="2864517" w="3366420">
                <a:moveTo>
                  <a:pt x="0" y="0"/>
                </a:moveTo>
                <a:lnTo>
                  <a:pt x="3366419" y="0"/>
                </a:lnTo>
                <a:lnTo>
                  <a:pt x="3366419" y="2864517"/>
                </a:lnTo>
                <a:lnTo>
                  <a:pt x="0" y="28645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6744530" y="-2110844"/>
            <a:ext cx="1829252" cy="2626864"/>
          </a:xfrm>
          <a:custGeom>
            <a:avLst/>
            <a:gdLst/>
            <a:ahLst/>
            <a:cxnLst/>
            <a:rect r="r" b="b" t="t" l="l"/>
            <a:pathLst>
              <a:path h="2626864" w="1829252">
                <a:moveTo>
                  <a:pt x="0" y="0"/>
                </a:moveTo>
                <a:lnTo>
                  <a:pt x="1829253" y="0"/>
                </a:lnTo>
                <a:lnTo>
                  <a:pt x="1829253" y="2626864"/>
                </a:lnTo>
                <a:lnTo>
                  <a:pt x="0" y="2626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8766679">
            <a:off x="14565724" y="7857612"/>
            <a:ext cx="1416305" cy="3166536"/>
          </a:xfrm>
          <a:custGeom>
            <a:avLst/>
            <a:gdLst/>
            <a:ahLst/>
            <a:cxnLst/>
            <a:rect r="r" b="b" t="t" l="l"/>
            <a:pathLst>
              <a:path h="3166536" w="1416305">
                <a:moveTo>
                  <a:pt x="0" y="0"/>
                </a:moveTo>
                <a:lnTo>
                  <a:pt x="1416305" y="0"/>
                </a:lnTo>
                <a:lnTo>
                  <a:pt x="1416305" y="3166536"/>
                </a:lnTo>
                <a:lnTo>
                  <a:pt x="0" y="31665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16189910" y="7731721"/>
            <a:ext cx="2659890" cy="3166536"/>
          </a:xfrm>
          <a:custGeom>
            <a:avLst/>
            <a:gdLst/>
            <a:ahLst/>
            <a:cxnLst/>
            <a:rect r="r" b="b" t="t" l="l"/>
            <a:pathLst>
              <a:path h="3166536" w="2659890">
                <a:moveTo>
                  <a:pt x="0" y="0"/>
                </a:moveTo>
                <a:lnTo>
                  <a:pt x="2659890" y="0"/>
                </a:lnTo>
                <a:lnTo>
                  <a:pt x="2659890" y="3166536"/>
                </a:lnTo>
                <a:lnTo>
                  <a:pt x="0" y="31665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slow">
    <p:push dir="u"/>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2504073" y="295025"/>
            <a:ext cx="4369597" cy="3082552"/>
          </a:xfrm>
          <a:custGeom>
            <a:avLst/>
            <a:gdLst/>
            <a:ahLst/>
            <a:cxnLst/>
            <a:rect r="r" b="b" t="t" l="l"/>
            <a:pathLst>
              <a:path h="3082552" w="4369597">
                <a:moveTo>
                  <a:pt x="0" y="0"/>
                </a:moveTo>
                <a:lnTo>
                  <a:pt x="4369597" y="0"/>
                </a:lnTo>
                <a:lnTo>
                  <a:pt x="4369597" y="3082552"/>
                </a:lnTo>
                <a:lnTo>
                  <a:pt x="0" y="30825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6139318" y="-581233"/>
            <a:ext cx="3192630" cy="4200829"/>
          </a:xfrm>
          <a:custGeom>
            <a:avLst/>
            <a:gdLst/>
            <a:ahLst/>
            <a:cxnLst/>
            <a:rect r="r" b="b" t="t" l="l"/>
            <a:pathLst>
              <a:path h="4200829" w="3192630">
                <a:moveTo>
                  <a:pt x="3192630" y="0"/>
                </a:moveTo>
                <a:lnTo>
                  <a:pt x="0" y="0"/>
                </a:lnTo>
                <a:lnTo>
                  <a:pt x="0" y="4200829"/>
                </a:lnTo>
                <a:lnTo>
                  <a:pt x="3192630" y="4200829"/>
                </a:lnTo>
                <a:lnTo>
                  <a:pt x="319263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897865" y="6120480"/>
            <a:ext cx="2622584" cy="752927"/>
            <a:chOff x="0" y="0"/>
            <a:chExt cx="1415567" cy="406400"/>
          </a:xfrm>
        </p:grpSpPr>
        <p:sp>
          <p:nvSpPr>
            <p:cNvPr name="Freeform 5" id="5"/>
            <p:cNvSpPr/>
            <p:nvPr/>
          </p:nvSpPr>
          <p:spPr>
            <a:xfrm flipH="false" flipV="false" rot="0">
              <a:off x="0" y="0"/>
              <a:ext cx="1415567" cy="406400"/>
            </a:xfrm>
            <a:custGeom>
              <a:avLst/>
              <a:gdLst/>
              <a:ahLst/>
              <a:cxnLst/>
              <a:rect r="r" b="b" t="t" l="l"/>
              <a:pathLst>
                <a:path h="406400" w="1415567">
                  <a:moveTo>
                    <a:pt x="1212367" y="0"/>
                  </a:moveTo>
                  <a:cubicBezTo>
                    <a:pt x="1324591" y="0"/>
                    <a:pt x="1415567" y="90976"/>
                    <a:pt x="1415567" y="203200"/>
                  </a:cubicBezTo>
                  <a:cubicBezTo>
                    <a:pt x="1415567" y="315424"/>
                    <a:pt x="1324591" y="406400"/>
                    <a:pt x="1212367" y="406400"/>
                  </a:cubicBezTo>
                  <a:lnTo>
                    <a:pt x="203200" y="406400"/>
                  </a:lnTo>
                  <a:cubicBezTo>
                    <a:pt x="90976" y="406400"/>
                    <a:pt x="0" y="315424"/>
                    <a:pt x="0" y="203200"/>
                  </a:cubicBezTo>
                  <a:cubicBezTo>
                    <a:pt x="0" y="90976"/>
                    <a:pt x="90976" y="0"/>
                    <a:pt x="203200" y="0"/>
                  </a:cubicBezTo>
                  <a:close/>
                </a:path>
              </a:pathLst>
            </a:custGeom>
            <a:solidFill>
              <a:srgbClr val="B6C471"/>
            </a:solidFill>
          </p:spPr>
        </p:sp>
        <p:sp>
          <p:nvSpPr>
            <p:cNvPr name="TextBox 6" id="6"/>
            <p:cNvSpPr txBox="true"/>
            <p:nvPr/>
          </p:nvSpPr>
          <p:spPr>
            <a:xfrm>
              <a:off x="0" y="-57150"/>
              <a:ext cx="1415567" cy="463550"/>
            </a:xfrm>
            <a:prstGeom prst="rect">
              <a:avLst/>
            </a:prstGeom>
          </p:spPr>
          <p:txBody>
            <a:bodyPr anchor="ctr" rtlCol="false" tIns="50800" lIns="50800" bIns="50800" rIns="50800"/>
            <a:lstStyle/>
            <a:p>
              <a:pPr algn="ctr">
                <a:lnSpc>
                  <a:spcPts val="3000"/>
                </a:lnSpc>
              </a:pPr>
              <a:r>
                <a:rPr lang="en-US" sz="2000">
                  <a:solidFill>
                    <a:srgbClr val="FFFFFF"/>
                  </a:solidFill>
                  <a:latin typeface="Garet"/>
                </a:rPr>
                <a:t>Landing page</a:t>
              </a:r>
            </a:p>
          </p:txBody>
        </p:sp>
      </p:grpSp>
      <p:grpSp>
        <p:nvGrpSpPr>
          <p:cNvPr name="Group 7" id="7"/>
          <p:cNvGrpSpPr/>
          <p:nvPr/>
        </p:nvGrpSpPr>
        <p:grpSpPr>
          <a:xfrm rot="0">
            <a:off x="10904737" y="6103542"/>
            <a:ext cx="2527735" cy="786804"/>
            <a:chOff x="0" y="0"/>
            <a:chExt cx="665741" cy="207224"/>
          </a:xfrm>
        </p:grpSpPr>
        <p:sp>
          <p:nvSpPr>
            <p:cNvPr name="Freeform 8" id="8"/>
            <p:cNvSpPr/>
            <p:nvPr/>
          </p:nvSpPr>
          <p:spPr>
            <a:xfrm flipH="false" flipV="false" rot="0">
              <a:off x="0" y="0"/>
              <a:ext cx="665741" cy="207224"/>
            </a:xfrm>
            <a:custGeom>
              <a:avLst/>
              <a:gdLst/>
              <a:ahLst/>
              <a:cxnLst/>
              <a:rect r="r" b="b" t="t" l="l"/>
              <a:pathLst>
                <a:path h="207224" w="665741">
                  <a:moveTo>
                    <a:pt x="0" y="0"/>
                  </a:moveTo>
                  <a:lnTo>
                    <a:pt x="665741" y="0"/>
                  </a:lnTo>
                  <a:lnTo>
                    <a:pt x="665741" y="207224"/>
                  </a:lnTo>
                  <a:lnTo>
                    <a:pt x="0" y="207224"/>
                  </a:lnTo>
                  <a:close/>
                </a:path>
              </a:pathLst>
            </a:custGeom>
            <a:solidFill>
              <a:srgbClr val="B6C471"/>
            </a:solidFill>
          </p:spPr>
        </p:sp>
        <p:sp>
          <p:nvSpPr>
            <p:cNvPr name="TextBox 9" id="9"/>
            <p:cNvSpPr txBox="true"/>
            <p:nvPr/>
          </p:nvSpPr>
          <p:spPr>
            <a:xfrm>
              <a:off x="0" y="-57150"/>
              <a:ext cx="665741" cy="264374"/>
            </a:xfrm>
            <a:prstGeom prst="rect">
              <a:avLst/>
            </a:prstGeom>
          </p:spPr>
          <p:txBody>
            <a:bodyPr anchor="ctr" rtlCol="false" tIns="50800" lIns="50800" bIns="50800" rIns="50800"/>
            <a:lstStyle/>
            <a:p>
              <a:pPr algn="ctr">
                <a:lnSpc>
                  <a:spcPts val="3000"/>
                </a:lnSpc>
              </a:pPr>
              <a:r>
                <a:rPr lang="en-US" sz="2000">
                  <a:solidFill>
                    <a:srgbClr val="FFFFFF"/>
                  </a:solidFill>
                  <a:latin typeface="Garet"/>
                </a:rPr>
                <a:t>Login page</a:t>
              </a:r>
            </a:p>
          </p:txBody>
        </p:sp>
      </p:grpSp>
      <p:sp>
        <p:nvSpPr>
          <p:cNvPr name="AutoShape 10" id="10"/>
          <p:cNvSpPr/>
          <p:nvPr/>
        </p:nvSpPr>
        <p:spPr>
          <a:xfrm>
            <a:off x="7520449" y="6496944"/>
            <a:ext cx="3384288" cy="0"/>
          </a:xfrm>
          <a:prstGeom prst="line">
            <a:avLst/>
          </a:prstGeom>
          <a:ln cap="flat" w="38100">
            <a:solidFill>
              <a:srgbClr val="002F15"/>
            </a:solidFill>
            <a:prstDash val="solid"/>
            <a:headEnd type="none" len="sm" w="sm"/>
            <a:tailEnd type="triangle" len="med" w="lg"/>
          </a:ln>
        </p:spPr>
      </p:sp>
      <p:grpSp>
        <p:nvGrpSpPr>
          <p:cNvPr name="Group 11" id="11"/>
          <p:cNvGrpSpPr/>
          <p:nvPr/>
        </p:nvGrpSpPr>
        <p:grpSpPr>
          <a:xfrm rot="0">
            <a:off x="10904737" y="7795221"/>
            <a:ext cx="2527735" cy="786804"/>
            <a:chOff x="0" y="0"/>
            <a:chExt cx="665741" cy="207224"/>
          </a:xfrm>
        </p:grpSpPr>
        <p:sp>
          <p:nvSpPr>
            <p:cNvPr name="Freeform 12" id="12"/>
            <p:cNvSpPr/>
            <p:nvPr/>
          </p:nvSpPr>
          <p:spPr>
            <a:xfrm flipH="false" flipV="false" rot="0">
              <a:off x="0" y="0"/>
              <a:ext cx="665741" cy="207224"/>
            </a:xfrm>
            <a:custGeom>
              <a:avLst/>
              <a:gdLst/>
              <a:ahLst/>
              <a:cxnLst/>
              <a:rect r="r" b="b" t="t" l="l"/>
              <a:pathLst>
                <a:path h="207224" w="665741">
                  <a:moveTo>
                    <a:pt x="0" y="0"/>
                  </a:moveTo>
                  <a:lnTo>
                    <a:pt x="665741" y="0"/>
                  </a:lnTo>
                  <a:lnTo>
                    <a:pt x="665741" y="207224"/>
                  </a:lnTo>
                  <a:lnTo>
                    <a:pt x="0" y="207224"/>
                  </a:lnTo>
                  <a:close/>
                </a:path>
              </a:pathLst>
            </a:custGeom>
            <a:solidFill>
              <a:srgbClr val="B6C471"/>
            </a:solidFill>
          </p:spPr>
        </p:sp>
        <p:sp>
          <p:nvSpPr>
            <p:cNvPr name="TextBox 13" id="13"/>
            <p:cNvSpPr txBox="true"/>
            <p:nvPr/>
          </p:nvSpPr>
          <p:spPr>
            <a:xfrm>
              <a:off x="0" y="-57150"/>
              <a:ext cx="665741" cy="264374"/>
            </a:xfrm>
            <a:prstGeom prst="rect">
              <a:avLst/>
            </a:prstGeom>
          </p:spPr>
          <p:txBody>
            <a:bodyPr anchor="ctr" rtlCol="false" tIns="50800" lIns="50800" bIns="50800" rIns="50800"/>
            <a:lstStyle/>
            <a:p>
              <a:pPr algn="ctr">
                <a:lnSpc>
                  <a:spcPts val="3000"/>
                </a:lnSpc>
              </a:pPr>
              <a:r>
                <a:rPr lang="en-US" sz="2000">
                  <a:solidFill>
                    <a:srgbClr val="FFFFFF"/>
                  </a:solidFill>
                  <a:latin typeface="Garet"/>
                </a:rPr>
                <a:t>Contact page</a:t>
              </a:r>
            </a:p>
          </p:txBody>
        </p:sp>
      </p:grpSp>
      <p:grpSp>
        <p:nvGrpSpPr>
          <p:cNvPr name="Group 14" id="14"/>
          <p:cNvGrpSpPr/>
          <p:nvPr/>
        </p:nvGrpSpPr>
        <p:grpSpPr>
          <a:xfrm rot="0">
            <a:off x="10904737" y="3283221"/>
            <a:ext cx="2527735" cy="786804"/>
            <a:chOff x="0" y="0"/>
            <a:chExt cx="665741" cy="207224"/>
          </a:xfrm>
        </p:grpSpPr>
        <p:sp>
          <p:nvSpPr>
            <p:cNvPr name="Freeform 15" id="15"/>
            <p:cNvSpPr/>
            <p:nvPr/>
          </p:nvSpPr>
          <p:spPr>
            <a:xfrm flipH="false" flipV="false" rot="0">
              <a:off x="0" y="0"/>
              <a:ext cx="665741" cy="207224"/>
            </a:xfrm>
            <a:custGeom>
              <a:avLst/>
              <a:gdLst/>
              <a:ahLst/>
              <a:cxnLst/>
              <a:rect r="r" b="b" t="t" l="l"/>
              <a:pathLst>
                <a:path h="207224" w="665741">
                  <a:moveTo>
                    <a:pt x="0" y="0"/>
                  </a:moveTo>
                  <a:lnTo>
                    <a:pt x="665741" y="0"/>
                  </a:lnTo>
                  <a:lnTo>
                    <a:pt x="665741" y="207224"/>
                  </a:lnTo>
                  <a:lnTo>
                    <a:pt x="0" y="207224"/>
                  </a:lnTo>
                  <a:close/>
                </a:path>
              </a:pathLst>
            </a:custGeom>
            <a:solidFill>
              <a:srgbClr val="B6C471"/>
            </a:solidFill>
          </p:spPr>
        </p:sp>
        <p:sp>
          <p:nvSpPr>
            <p:cNvPr name="TextBox 16" id="16"/>
            <p:cNvSpPr txBox="true"/>
            <p:nvPr/>
          </p:nvSpPr>
          <p:spPr>
            <a:xfrm>
              <a:off x="0" y="-57150"/>
              <a:ext cx="665741" cy="264374"/>
            </a:xfrm>
            <a:prstGeom prst="rect">
              <a:avLst/>
            </a:prstGeom>
          </p:spPr>
          <p:txBody>
            <a:bodyPr anchor="ctr" rtlCol="false" tIns="50800" lIns="50800" bIns="50800" rIns="50800"/>
            <a:lstStyle/>
            <a:p>
              <a:pPr algn="ctr">
                <a:lnSpc>
                  <a:spcPts val="3000"/>
                </a:lnSpc>
              </a:pPr>
              <a:r>
                <a:rPr lang="en-US" sz="2000">
                  <a:solidFill>
                    <a:srgbClr val="FFFFFF"/>
                  </a:solidFill>
                  <a:latin typeface="Garet"/>
                </a:rPr>
                <a:t>Statistics page</a:t>
              </a:r>
            </a:p>
          </p:txBody>
        </p:sp>
      </p:grpSp>
      <p:sp>
        <p:nvSpPr>
          <p:cNvPr name="AutoShape 17" id="17"/>
          <p:cNvSpPr/>
          <p:nvPr/>
        </p:nvSpPr>
        <p:spPr>
          <a:xfrm>
            <a:off x="8988747" y="3676623"/>
            <a:ext cx="1915990" cy="0"/>
          </a:xfrm>
          <a:prstGeom prst="line">
            <a:avLst/>
          </a:prstGeom>
          <a:ln cap="flat" w="38100">
            <a:solidFill>
              <a:srgbClr val="002F15"/>
            </a:solidFill>
            <a:prstDash val="solid"/>
            <a:headEnd type="none" len="sm" w="sm"/>
            <a:tailEnd type="triangle" len="med" w="lg"/>
          </a:ln>
        </p:spPr>
      </p:sp>
      <p:sp>
        <p:nvSpPr>
          <p:cNvPr name="AutoShape 18" id="18"/>
          <p:cNvSpPr/>
          <p:nvPr/>
        </p:nvSpPr>
        <p:spPr>
          <a:xfrm flipV="true">
            <a:off x="9007797" y="8188623"/>
            <a:ext cx="1896940" cy="0"/>
          </a:xfrm>
          <a:prstGeom prst="line">
            <a:avLst/>
          </a:prstGeom>
          <a:ln cap="flat" w="38100">
            <a:solidFill>
              <a:srgbClr val="002F15"/>
            </a:solidFill>
            <a:prstDash val="solid"/>
            <a:headEnd type="none" len="sm" w="sm"/>
            <a:tailEnd type="triangle" len="med" w="lg"/>
          </a:ln>
        </p:spPr>
      </p:sp>
      <p:sp>
        <p:nvSpPr>
          <p:cNvPr name="AutoShape 19" id="19"/>
          <p:cNvSpPr/>
          <p:nvPr/>
        </p:nvSpPr>
        <p:spPr>
          <a:xfrm>
            <a:off x="9007797" y="3647132"/>
            <a:ext cx="19050" cy="4512027"/>
          </a:xfrm>
          <a:prstGeom prst="line">
            <a:avLst/>
          </a:prstGeom>
          <a:ln cap="flat" w="38100">
            <a:solidFill>
              <a:srgbClr val="002F15"/>
            </a:solidFill>
            <a:prstDash val="solid"/>
            <a:headEnd type="none" len="sm" w="sm"/>
            <a:tailEnd type="none" len="sm" w="sm"/>
          </a:ln>
        </p:spPr>
      </p:sp>
      <p:sp>
        <p:nvSpPr>
          <p:cNvPr name="AutoShape 20" id="20"/>
          <p:cNvSpPr/>
          <p:nvPr/>
        </p:nvSpPr>
        <p:spPr>
          <a:xfrm>
            <a:off x="12168605" y="4070025"/>
            <a:ext cx="0" cy="2033517"/>
          </a:xfrm>
          <a:prstGeom prst="line">
            <a:avLst/>
          </a:prstGeom>
          <a:ln cap="flat" w="38100">
            <a:solidFill>
              <a:srgbClr val="002F15"/>
            </a:solidFill>
            <a:prstDash val="solid"/>
            <a:headEnd type="none" len="sm" w="sm"/>
            <a:tailEnd type="triangle" len="med" w="lg"/>
          </a:ln>
        </p:spPr>
      </p:sp>
      <p:sp>
        <p:nvSpPr>
          <p:cNvPr name="AutoShape 21" id="21"/>
          <p:cNvSpPr/>
          <p:nvPr/>
        </p:nvSpPr>
        <p:spPr>
          <a:xfrm>
            <a:off x="12168605" y="3042871"/>
            <a:ext cx="0" cy="240350"/>
          </a:xfrm>
          <a:prstGeom prst="line">
            <a:avLst/>
          </a:prstGeom>
          <a:ln cap="flat" w="38100">
            <a:solidFill>
              <a:srgbClr val="002F15"/>
            </a:solidFill>
            <a:prstDash val="solid"/>
            <a:headEnd type="none" len="sm" w="sm"/>
            <a:tailEnd type="none" len="sm" w="sm"/>
          </a:ln>
        </p:spPr>
      </p:sp>
      <p:sp>
        <p:nvSpPr>
          <p:cNvPr name="AutoShape 22" id="22"/>
          <p:cNvSpPr/>
          <p:nvPr/>
        </p:nvSpPr>
        <p:spPr>
          <a:xfrm flipH="true">
            <a:off x="7007827" y="3052396"/>
            <a:ext cx="5174592" cy="0"/>
          </a:xfrm>
          <a:prstGeom prst="line">
            <a:avLst/>
          </a:prstGeom>
          <a:ln cap="flat" w="38100">
            <a:solidFill>
              <a:srgbClr val="002F15"/>
            </a:solidFill>
            <a:prstDash val="solid"/>
            <a:headEnd type="none" len="sm" w="sm"/>
            <a:tailEnd type="none" len="sm" w="sm"/>
          </a:ln>
        </p:spPr>
      </p:sp>
      <p:sp>
        <p:nvSpPr>
          <p:cNvPr name="AutoShape 23" id="23"/>
          <p:cNvSpPr/>
          <p:nvPr/>
        </p:nvSpPr>
        <p:spPr>
          <a:xfrm flipH="true">
            <a:off x="6209157" y="3645835"/>
            <a:ext cx="15365" cy="2474646"/>
          </a:xfrm>
          <a:prstGeom prst="line">
            <a:avLst/>
          </a:prstGeom>
          <a:ln cap="flat" w="38100">
            <a:solidFill>
              <a:srgbClr val="002F15"/>
            </a:solidFill>
            <a:prstDash val="solid"/>
            <a:headEnd type="none" len="sm" w="sm"/>
            <a:tailEnd type="triangle" len="med" w="lg"/>
          </a:ln>
        </p:spPr>
      </p:sp>
      <p:grpSp>
        <p:nvGrpSpPr>
          <p:cNvPr name="Group 24" id="24"/>
          <p:cNvGrpSpPr/>
          <p:nvPr/>
        </p:nvGrpSpPr>
        <p:grpSpPr>
          <a:xfrm rot="0">
            <a:off x="7878262" y="5645454"/>
            <a:ext cx="2220971" cy="1698410"/>
            <a:chOff x="0" y="0"/>
            <a:chExt cx="1062879" cy="812800"/>
          </a:xfrm>
        </p:grpSpPr>
        <p:sp>
          <p:nvSpPr>
            <p:cNvPr name="Freeform 25" id="25"/>
            <p:cNvSpPr/>
            <p:nvPr/>
          </p:nvSpPr>
          <p:spPr>
            <a:xfrm flipH="false" flipV="false" rot="0">
              <a:off x="0" y="0"/>
              <a:ext cx="1062879" cy="812800"/>
            </a:xfrm>
            <a:custGeom>
              <a:avLst/>
              <a:gdLst/>
              <a:ahLst/>
              <a:cxnLst/>
              <a:rect r="r" b="b" t="t" l="l"/>
              <a:pathLst>
                <a:path h="812800" w="1062879">
                  <a:moveTo>
                    <a:pt x="531440" y="0"/>
                  </a:moveTo>
                  <a:lnTo>
                    <a:pt x="1062879" y="406400"/>
                  </a:lnTo>
                  <a:lnTo>
                    <a:pt x="531440" y="812800"/>
                  </a:lnTo>
                  <a:lnTo>
                    <a:pt x="0" y="406400"/>
                  </a:lnTo>
                  <a:lnTo>
                    <a:pt x="531440" y="0"/>
                  </a:lnTo>
                  <a:close/>
                </a:path>
              </a:pathLst>
            </a:custGeom>
            <a:solidFill>
              <a:srgbClr val="FFCC00"/>
            </a:solidFill>
          </p:spPr>
        </p:sp>
        <p:sp>
          <p:nvSpPr>
            <p:cNvPr name="TextBox 26" id="26"/>
            <p:cNvSpPr txBox="true"/>
            <p:nvPr/>
          </p:nvSpPr>
          <p:spPr>
            <a:xfrm>
              <a:off x="182682" y="82550"/>
              <a:ext cx="697515" cy="590550"/>
            </a:xfrm>
            <a:prstGeom prst="rect">
              <a:avLst/>
            </a:prstGeom>
          </p:spPr>
          <p:txBody>
            <a:bodyPr anchor="ctr" rtlCol="false" tIns="50800" lIns="50800" bIns="50800" rIns="50800"/>
            <a:lstStyle/>
            <a:p>
              <a:pPr algn="ctr">
                <a:lnSpc>
                  <a:spcPts val="3000"/>
                </a:lnSpc>
              </a:pPr>
              <a:r>
                <a:rPr lang="en-US" sz="2000">
                  <a:solidFill>
                    <a:srgbClr val="000000"/>
                  </a:solidFill>
                  <a:latin typeface="Garet"/>
                </a:rPr>
                <a:t>Clicked?</a:t>
              </a:r>
            </a:p>
          </p:txBody>
        </p:sp>
      </p:grpSp>
      <p:sp>
        <p:nvSpPr>
          <p:cNvPr name="TextBox 27" id="27"/>
          <p:cNvSpPr txBox="true"/>
          <p:nvPr/>
        </p:nvSpPr>
        <p:spPr>
          <a:xfrm rot="0">
            <a:off x="1028700" y="1128657"/>
            <a:ext cx="11575594"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User experience workflow</a:t>
            </a:r>
          </a:p>
        </p:txBody>
      </p:sp>
      <p:sp>
        <p:nvSpPr>
          <p:cNvPr name="TextBox 28" id="28"/>
          <p:cNvSpPr txBox="true"/>
          <p:nvPr/>
        </p:nvSpPr>
        <p:spPr>
          <a:xfrm rot="0">
            <a:off x="9082991" y="5414949"/>
            <a:ext cx="741462" cy="230505"/>
          </a:xfrm>
          <a:prstGeom prst="rect">
            <a:avLst/>
          </a:prstGeom>
        </p:spPr>
        <p:txBody>
          <a:bodyPr anchor="t" rtlCol="false" tIns="0" lIns="0" bIns="0" rIns="0">
            <a:spAutoFit/>
          </a:bodyPr>
          <a:lstStyle/>
          <a:p>
            <a:pPr algn="ctr">
              <a:lnSpc>
                <a:spcPts val="1800"/>
              </a:lnSpc>
              <a:spcBef>
                <a:spcPct val="0"/>
              </a:spcBef>
            </a:pPr>
            <a:r>
              <a:rPr lang="en-US" sz="1200">
                <a:solidFill>
                  <a:srgbClr val="002F15"/>
                </a:solidFill>
                <a:latin typeface="Garet"/>
              </a:rPr>
              <a:t>Statistics</a:t>
            </a:r>
          </a:p>
        </p:txBody>
      </p:sp>
      <p:sp>
        <p:nvSpPr>
          <p:cNvPr name="TextBox 29" id="29"/>
          <p:cNvSpPr txBox="true"/>
          <p:nvPr/>
        </p:nvSpPr>
        <p:spPr>
          <a:xfrm rot="0">
            <a:off x="10199020" y="6195686"/>
            <a:ext cx="429220" cy="230505"/>
          </a:xfrm>
          <a:prstGeom prst="rect">
            <a:avLst/>
          </a:prstGeom>
        </p:spPr>
        <p:txBody>
          <a:bodyPr anchor="t" rtlCol="false" tIns="0" lIns="0" bIns="0" rIns="0">
            <a:spAutoFit/>
          </a:bodyPr>
          <a:lstStyle/>
          <a:p>
            <a:pPr algn="ctr">
              <a:lnSpc>
                <a:spcPts val="1800"/>
              </a:lnSpc>
              <a:spcBef>
                <a:spcPct val="0"/>
              </a:spcBef>
            </a:pPr>
            <a:r>
              <a:rPr lang="en-US" sz="1200">
                <a:solidFill>
                  <a:srgbClr val="002F15"/>
                </a:solidFill>
                <a:latin typeface="Garet"/>
              </a:rPr>
              <a:t>Login</a:t>
            </a:r>
          </a:p>
        </p:txBody>
      </p:sp>
      <p:sp>
        <p:nvSpPr>
          <p:cNvPr name="TextBox 30" id="30"/>
          <p:cNvSpPr txBox="true"/>
          <p:nvPr/>
        </p:nvSpPr>
        <p:spPr>
          <a:xfrm rot="0">
            <a:off x="9082991" y="7296240"/>
            <a:ext cx="871091" cy="230505"/>
          </a:xfrm>
          <a:prstGeom prst="rect">
            <a:avLst/>
          </a:prstGeom>
        </p:spPr>
        <p:txBody>
          <a:bodyPr anchor="t" rtlCol="false" tIns="0" lIns="0" bIns="0" rIns="0">
            <a:spAutoFit/>
          </a:bodyPr>
          <a:lstStyle/>
          <a:p>
            <a:pPr algn="ctr">
              <a:lnSpc>
                <a:spcPts val="1800"/>
              </a:lnSpc>
              <a:spcBef>
                <a:spcPct val="0"/>
              </a:spcBef>
            </a:pPr>
            <a:r>
              <a:rPr lang="en-US" sz="1200">
                <a:solidFill>
                  <a:srgbClr val="002F15"/>
                </a:solidFill>
                <a:latin typeface="Garet"/>
              </a:rPr>
              <a:t>Contact us</a:t>
            </a:r>
          </a:p>
        </p:txBody>
      </p:sp>
      <p:grpSp>
        <p:nvGrpSpPr>
          <p:cNvPr name="Group 31" id="31"/>
          <p:cNvGrpSpPr/>
          <p:nvPr/>
        </p:nvGrpSpPr>
        <p:grpSpPr>
          <a:xfrm rot="0">
            <a:off x="10389088" y="4456142"/>
            <a:ext cx="3559033" cy="1189313"/>
            <a:chOff x="0" y="0"/>
            <a:chExt cx="1703229" cy="569164"/>
          </a:xfrm>
        </p:grpSpPr>
        <p:sp>
          <p:nvSpPr>
            <p:cNvPr name="Freeform 32" id="32"/>
            <p:cNvSpPr/>
            <p:nvPr/>
          </p:nvSpPr>
          <p:spPr>
            <a:xfrm flipH="false" flipV="false" rot="0">
              <a:off x="0" y="0"/>
              <a:ext cx="1703229" cy="569164"/>
            </a:xfrm>
            <a:custGeom>
              <a:avLst/>
              <a:gdLst/>
              <a:ahLst/>
              <a:cxnLst/>
              <a:rect r="r" b="b" t="t" l="l"/>
              <a:pathLst>
                <a:path h="569164" w="1703229">
                  <a:moveTo>
                    <a:pt x="851615" y="0"/>
                  </a:moveTo>
                  <a:lnTo>
                    <a:pt x="1703229" y="284582"/>
                  </a:lnTo>
                  <a:lnTo>
                    <a:pt x="851615" y="569164"/>
                  </a:lnTo>
                  <a:lnTo>
                    <a:pt x="0" y="284582"/>
                  </a:lnTo>
                  <a:lnTo>
                    <a:pt x="851615" y="0"/>
                  </a:lnTo>
                  <a:close/>
                </a:path>
              </a:pathLst>
            </a:custGeom>
            <a:solidFill>
              <a:srgbClr val="FFCC00"/>
            </a:solidFill>
          </p:spPr>
        </p:sp>
        <p:sp>
          <p:nvSpPr>
            <p:cNvPr name="TextBox 33" id="33"/>
            <p:cNvSpPr txBox="true"/>
            <p:nvPr/>
          </p:nvSpPr>
          <p:spPr>
            <a:xfrm>
              <a:off x="292743" y="40675"/>
              <a:ext cx="1117744" cy="430664"/>
            </a:xfrm>
            <a:prstGeom prst="rect">
              <a:avLst/>
            </a:prstGeom>
          </p:spPr>
          <p:txBody>
            <a:bodyPr anchor="ctr" rtlCol="false" tIns="50800" lIns="50800" bIns="50800" rIns="50800"/>
            <a:lstStyle/>
            <a:p>
              <a:pPr algn="ctr">
                <a:lnSpc>
                  <a:spcPts val="3000"/>
                </a:lnSpc>
              </a:pPr>
              <a:r>
                <a:rPr lang="en-US" sz="2000">
                  <a:solidFill>
                    <a:srgbClr val="000000"/>
                  </a:solidFill>
                  <a:latin typeface="Garet"/>
                </a:rPr>
                <a:t>Clicked login</a:t>
              </a:r>
            </a:p>
          </p:txBody>
        </p:sp>
      </p:grpSp>
      <p:grpSp>
        <p:nvGrpSpPr>
          <p:cNvPr name="Group 34" id="34"/>
          <p:cNvGrpSpPr/>
          <p:nvPr/>
        </p:nvGrpSpPr>
        <p:grpSpPr>
          <a:xfrm rot="0">
            <a:off x="4427977" y="2457739"/>
            <a:ext cx="3600462" cy="1189313"/>
            <a:chOff x="0" y="0"/>
            <a:chExt cx="1723056" cy="569164"/>
          </a:xfrm>
        </p:grpSpPr>
        <p:sp>
          <p:nvSpPr>
            <p:cNvPr name="Freeform 35" id="35"/>
            <p:cNvSpPr/>
            <p:nvPr/>
          </p:nvSpPr>
          <p:spPr>
            <a:xfrm flipH="false" flipV="false" rot="0">
              <a:off x="0" y="0"/>
              <a:ext cx="1723055" cy="569164"/>
            </a:xfrm>
            <a:custGeom>
              <a:avLst/>
              <a:gdLst/>
              <a:ahLst/>
              <a:cxnLst/>
              <a:rect r="r" b="b" t="t" l="l"/>
              <a:pathLst>
                <a:path h="569164" w="1723055">
                  <a:moveTo>
                    <a:pt x="861528" y="0"/>
                  </a:moveTo>
                  <a:lnTo>
                    <a:pt x="1723055" y="284582"/>
                  </a:lnTo>
                  <a:lnTo>
                    <a:pt x="861528" y="569164"/>
                  </a:lnTo>
                  <a:lnTo>
                    <a:pt x="0" y="284582"/>
                  </a:lnTo>
                  <a:lnTo>
                    <a:pt x="861528" y="0"/>
                  </a:lnTo>
                  <a:close/>
                </a:path>
              </a:pathLst>
            </a:custGeom>
            <a:solidFill>
              <a:srgbClr val="FFCC00"/>
            </a:solidFill>
          </p:spPr>
        </p:sp>
        <p:sp>
          <p:nvSpPr>
            <p:cNvPr name="TextBox 36" id="36"/>
            <p:cNvSpPr txBox="true"/>
            <p:nvPr/>
          </p:nvSpPr>
          <p:spPr>
            <a:xfrm>
              <a:off x="296150" y="40675"/>
              <a:ext cx="1130755" cy="430664"/>
            </a:xfrm>
            <a:prstGeom prst="rect">
              <a:avLst/>
            </a:prstGeom>
          </p:spPr>
          <p:txBody>
            <a:bodyPr anchor="ctr" rtlCol="false" tIns="50800" lIns="50800" bIns="50800" rIns="50800"/>
            <a:lstStyle/>
            <a:p>
              <a:pPr algn="ctr">
                <a:lnSpc>
                  <a:spcPts val="3000"/>
                </a:lnSpc>
              </a:pPr>
              <a:r>
                <a:rPr lang="en-US" sz="2000">
                  <a:solidFill>
                    <a:srgbClr val="000000"/>
                  </a:solidFill>
                  <a:latin typeface="Garet"/>
                </a:rPr>
                <a:t>Clicked home</a:t>
              </a:r>
            </a:p>
          </p:txBody>
        </p:sp>
      </p:grpSp>
      <p:sp>
        <p:nvSpPr>
          <p:cNvPr name="TextBox 37" id="37"/>
          <p:cNvSpPr txBox="true"/>
          <p:nvPr/>
        </p:nvSpPr>
        <p:spPr>
          <a:xfrm rot="0">
            <a:off x="12288305" y="5597829"/>
            <a:ext cx="278606" cy="230505"/>
          </a:xfrm>
          <a:prstGeom prst="rect">
            <a:avLst/>
          </a:prstGeom>
        </p:spPr>
        <p:txBody>
          <a:bodyPr anchor="t" rtlCol="false" tIns="0" lIns="0" bIns="0" rIns="0">
            <a:spAutoFit/>
          </a:bodyPr>
          <a:lstStyle/>
          <a:p>
            <a:pPr algn="ctr">
              <a:lnSpc>
                <a:spcPts val="1800"/>
              </a:lnSpc>
              <a:spcBef>
                <a:spcPct val="0"/>
              </a:spcBef>
            </a:pPr>
            <a:r>
              <a:rPr lang="en-US" sz="1200">
                <a:solidFill>
                  <a:srgbClr val="002F15"/>
                </a:solidFill>
                <a:latin typeface="Garet"/>
              </a:rPr>
              <a:t>Yes</a:t>
            </a:r>
          </a:p>
        </p:txBody>
      </p:sp>
      <p:sp>
        <p:nvSpPr>
          <p:cNvPr name="TextBox 38" id="38"/>
          <p:cNvSpPr txBox="true"/>
          <p:nvPr/>
        </p:nvSpPr>
        <p:spPr>
          <a:xfrm rot="0">
            <a:off x="6336865" y="3651473"/>
            <a:ext cx="278606" cy="230505"/>
          </a:xfrm>
          <a:prstGeom prst="rect">
            <a:avLst/>
          </a:prstGeom>
        </p:spPr>
        <p:txBody>
          <a:bodyPr anchor="t" rtlCol="false" tIns="0" lIns="0" bIns="0" rIns="0">
            <a:spAutoFit/>
          </a:bodyPr>
          <a:lstStyle/>
          <a:p>
            <a:pPr algn="ctr">
              <a:lnSpc>
                <a:spcPts val="1800"/>
              </a:lnSpc>
              <a:spcBef>
                <a:spcPct val="0"/>
              </a:spcBef>
            </a:pPr>
            <a:r>
              <a:rPr lang="en-US" sz="1200">
                <a:solidFill>
                  <a:srgbClr val="002F15"/>
                </a:solidFill>
                <a:latin typeface="Garet"/>
              </a:rPr>
              <a:t>Yes</a:t>
            </a:r>
          </a:p>
        </p:txBody>
      </p:sp>
      <p:sp>
        <p:nvSpPr>
          <p:cNvPr name="AutoShape 39" id="39"/>
          <p:cNvSpPr/>
          <p:nvPr/>
        </p:nvSpPr>
        <p:spPr>
          <a:xfrm flipH="true">
            <a:off x="7027988" y="8841425"/>
            <a:ext cx="5174592" cy="0"/>
          </a:xfrm>
          <a:prstGeom prst="line">
            <a:avLst/>
          </a:prstGeom>
          <a:ln cap="flat" w="38100">
            <a:solidFill>
              <a:srgbClr val="002F15"/>
            </a:solidFill>
            <a:prstDash val="solid"/>
            <a:headEnd type="none" len="sm" w="sm"/>
            <a:tailEnd type="none" len="sm" w="sm"/>
          </a:ln>
        </p:spPr>
      </p:sp>
      <p:grpSp>
        <p:nvGrpSpPr>
          <p:cNvPr name="Group 40" id="40"/>
          <p:cNvGrpSpPr/>
          <p:nvPr/>
        </p:nvGrpSpPr>
        <p:grpSpPr>
          <a:xfrm rot="0">
            <a:off x="4339879" y="7624082"/>
            <a:ext cx="3738558" cy="1915886"/>
            <a:chOff x="0" y="0"/>
            <a:chExt cx="1789143" cy="916876"/>
          </a:xfrm>
        </p:grpSpPr>
        <p:sp>
          <p:nvSpPr>
            <p:cNvPr name="Freeform 41" id="41"/>
            <p:cNvSpPr/>
            <p:nvPr/>
          </p:nvSpPr>
          <p:spPr>
            <a:xfrm flipH="false" flipV="false" rot="0">
              <a:off x="0" y="0"/>
              <a:ext cx="1789144" cy="916876"/>
            </a:xfrm>
            <a:custGeom>
              <a:avLst/>
              <a:gdLst/>
              <a:ahLst/>
              <a:cxnLst/>
              <a:rect r="r" b="b" t="t" l="l"/>
              <a:pathLst>
                <a:path h="916876" w="1789144">
                  <a:moveTo>
                    <a:pt x="894572" y="0"/>
                  </a:moveTo>
                  <a:lnTo>
                    <a:pt x="1789144" y="458438"/>
                  </a:lnTo>
                  <a:lnTo>
                    <a:pt x="894572" y="916876"/>
                  </a:lnTo>
                  <a:lnTo>
                    <a:pt x="0" y="458438"/>
                  </a:lnTo>
                  <a:lnTo>
                    <a:pt x="894572" y="0"/>
                  </a:lnTo>
                  <a:close/>
                </a:path>
              </a:pathLst>
            </a:custGeom>
            <a:solidFill>
              <a:srgbClr val="FFCC00"/>
            </a:solidFill>
          </p:spPr>
        </p:sp>
        <p:sp>
          <p:nvSpPr>
            <p:cNvPr name="TextBox 42" id="42"/>
            <p:cNvSpPr txBox="true"/>
            <p:nvPr/>
          </p:nvSpPr>
          <p:spPr>
            <a:xfrm>
              <a:off x="307509" y="100438"/>
              <a:ext cx="1174125" cy="658850"/>
            </a:xfrm>
            <a:prstGeom prst="rect">
              <a:avLst/>
            </a:prstGeom>
          </p:spPr>
          <p:txBody>
            <a:bodyPr anchor="ctr" rtlCol="false" tIns="50800" lIns="50800" bIns="50800" rIns="50800"/>
            <a:lstStyle/>
            <a:p>
              <a:pPr algn="ctr">
                <a:lnSpc>
                  <a:spcPts val="3000"/>
                </a:lnSpc>
              </a:pPr>
              <a:r>
                <a:rPr lang="en-US" sz="2000">
                  <a:solidFill>
                    <a:srgbClr val="000000"/>
                  </a:solidFill>
                  <a:latin typeface="Garet"/>
                </a:rPr>
                <a:t>Filled and submitted the contact form </a:t>
              </a:r>
            </a:p>
          </p:txBody>
        </p:sp>
      </p:grpSp>
      <p:sp>
        <p:nvSpPr>
          <p:cNvPr name="AutoShape 43" id="43"/>
          <p:cNvSpPr/>
          <p:nvPr/>
        </p:nvSpPr>
        <p:spPr>
          <a:xfrm>
            <a:off x="12182419" y="8582025"/>
            <a:ext cx="0" cy="240350"/>
          </a:xfrm>
          <a:prstGeom prst="line">
            <a:avLst/>
          </a:prstGeom>
          <a:ln cap="flat" w="38100">
            <a:solidFill>
              <a:srgbClr val="002F15"/>
            </a:solidFill>
            <a:prstDash val="solid"/>
            <a:headEnd type="none" len="sm" w="sm"/>
            <a:tailEnd type="none" len="sm" w="sm"/>
          </a:ln>
        </p:spPr>
      </p:sp>
      <p:sp>
        <p:nvSpPr>
          <p:cNvPr name="AutoShape 44" id="44"/>
          <p:cNvSpPr/>
          <p:nvPr/>
        </p:nvSpPr>
        <p:spPr>
          <a:xfrm flipV="true">
            <a:off x="6209157" y="6873407"/>
            <a:ext cx="0" cy="750675"/>
          </a:xfrm>
          <a:prstGeom prst="line">
            <a:avLst/>
          </a:prstGeom>
          <a:ln cap="flat" w="38100">
            <a:solidFill>
              <a:srgbClr val="002F15"/>
            </a:solidFill>
            <a:prstDash val="solid"/>
            <a:headEnd type="none" len="sm" w="sm"/>
            <a:tailEnd type="triangle" len="med" w="lg"/>
          </a:ln>
        </p:spPr>
      </p:sp>
      <p:sp>
        <p:nvSpPr>
          <p:cNvPr name="TextBox 45" id="45"/>
          <p:cNvSpPr txBox="true"/>
          <p:nvPr/>
        </p:nvSpPr>
        <p:spPr>
          <a:xfrm rot="0">
            <a:off x="6336865" y="7387680"/>
            <a:ext cx="278606" cy="230505"/>
          </a:xfrm>
          <a:prstGeom prst="rect">
            <a:avLst/>
          </a:prstGeom>
        </p:spPr>
        <p:txBody>
          <a:bodyPr anchor="t" rtlCol="false" tIns="0" lIns="0" bIns="0" rIns="0">
            <a:spAutoFit/>
          </a:bodyPr>
          <a:lstStyle/>
          <a:p>
            <a:pPr algn="ctr">
              <a:lnSpc>
                <a:spcPts val="1800"/>
              </a:lnSpc>
              <a:spcBef>
                <a:spcPct val="0"/>
              </a:spcBef>
            </a:pPr>
            <a:r>
              <a:rPr lang="en-US" sz="1200">
                <a:solidFill>
                  <a:srgbClr val="002F15"/>
                </a:solidFill>
                <a:latin typeface="Garet"/>
              </a:rPr>
              <a:t>Yes</a:t>
            </a:r>
          </a:p>
        </p:txBody>
      </p:sp>
      <p:sp>
        <p:nvSpPr>
          <p:cNvPr name="AutoShape 46" id="46"/>
          <p:cNvSpPr/>
          <p:nvPr/>
        </p:nvSpPr>
        <p:spPr>
          <a:xfrm flipH="true">
            <a:off x="13432472" y="6496944"/>
            <a:ext cx="5174592" cy="0"/>
          </a:xfrm>
          <a:prstGeom prst="line">
            <a:avLst/>
          </a:prstGeom>
          <a:ln cap="flat" w="38100">
            <a:solidFill>
              <a:srgbClr val="002F15"/>
            </a:solidFill>
            <a:prstDash val="solid"/>
            <a:headEnd type="none" len="sm" w="sm"/>
            <a:tailEnd type="none" len="sm" w="sm"/>
          </a:ln>
        </p:spPr>
      </p:sp>
      <p:grpSp>
        <p:nvGrpSpPr>
          <p:cNvPr name="Group 47" id="47"/>
          <p:cNvGrpSpPr/>
          <p:nvPr/>
        </p:nvGrpSpPr>
        <p:grpSpPr>
          <a:xfrm rot="0">
            <a:off x="14176600" y="5900003"/>
            <a:ext cx="3559033" cy="1189313"/>
            <a:chOff x="0" y="0"/>
            <a:chExt cx="1703229" cy="569164"/>
          </a:xfrm>
        </p:grpSpPr>
        <p:sp>
          <p:nvSpPr>
            <p:cNvPr name="Freeform 48" id="48"/>
            <p:cNvSpPr/>
            <p:nvPr/>
          </p:nvSpPr>
          <p:spPr>
            <a:xfrm flipH="false" flipV="false" rot="0">
              <a:off x="0" y="0"/>
              <a:ext cx="1703229" cy="569164"/>
            </a:xfrm>
            <a:custGeom>
              <a:avLst/>
              <a:gdLst/>
              <a:ahLst/>
              <a:cxnLst/>
              <a:rect r="r" b="b" t="t" l="l"/>
              <a:pathLst>
                <a:path h="569164" w="1703229">
                  <a:moveTo>
                    <a:pt x="851615" y="0"/>
                  </a:moveTo>
                  <a:lnTo>
                    <a:pt x="1703229" y="284582"/>
                  </a:lnTo>
                  <a:lnTo>
                    <a:pt x="851615" y="569164"/>
                  </a:lnTo>
                  <a:lnTo>
                    <a:pt x="0" y="284582"/>
                  </a:lnTo>
                  <a:lnTo>
                    <a:pt x="851615" y="0"/>
                  </a:lnTo>
                  <a:close/>
                </a:path>
              </a:pathLst>
            </a:custGeom>
            <a:solidFill>
              <a:srgbClr val="FFCC00"/>
            </a:solidFill>
          </p:spPr>
        </p:sp>
        <p:sp>
          <p:nvSpPr>
            <p:cNvPr name="TextBox 49" id="49"/>
            <p:cNvSpPr txBox="true"/>
            <p:nvPr/>
          </p:nvSpPr>
          <p:spPr>
            <a:xfrm>
              <a:off x="292743" y="40675"/>
              <a:ext cx="1117744" cy="430664"/>
            </a:xfrm>
            <a:prstGeom prst="rect">
              <a:avLst/>
            </a:prstGeom>
          </p:spPr>
          <p:txBody>
            <a:bodyPr anchor="ctr" rtlCol="false" tIns="50800" lIns="50800" bIns="50800" rIns="50800"/>
            <a:lstStyle/>
            <a:p>
              <a:pPr algn="ctr">
                <a:lnSpc>
                  <a:spcPts val="3000"/>
                </a:lnSpc>
              </a:pPr>
              <a:r>
                <a:rPr lang="en-US" sz="2000">
                  <a:solidFill>
                    <a:srgbClr val="000000"/>
                  </a:solidFill>
                  <a:latin typeface="Garet"/>
                </a:rPr>
                <a:t>Logged in</a:t>
              </a:r>
            </a:p>
          </p:txBody>
        </p:sp>
      </p:grpSp>
      <p:sp>
        <p:nvSpPr>
          <p:cNvPr name="TextBox 50" id="50"/>
          <p:cNvSpPr txBox="true"/>
          <p:nvPr/>
        </p:nvSpPr>
        <p:spPr>
          <a:xfrm rot="0">
            <a:off x="17735633" y="6195686"/>
            <a:ext cx="278606" cy="230505"/>
          </a:xfrm>
          <a:prstGeom prst="rect">
            <a:avLst/>
          </a:prstGeom>
        </p:spPr>
        <p:txBody>
          <a:bodyPr anchor="t" rtlCol="false" tIns="0" lIns="0" bIns="0" rIns="0">
            <a:spAutoFit/>
          </a:bodyPr>
          <a:lstStyle/>
          <a:p>
            <a:pPr algn="ctr">
              <a:lnSpc>
                <a:spcPts val="1800"/>
              </a:lnSpc>
              <a:spcBef>
                <a:spcPct val="0"/>
              </a:spcBef>
            </a:pPr>
            <a:r>
              <a:rPr lang="en-US" sz="1200">
                <a:solidFill>
                  <a:srgbClr val="002F15"/>
                </a:solidFill>
                <a:latin typeface="Garet"/>
              </a:rPr>
              <a:t>Yes</a:t>
            </a:r>
          </a:p>
        </p:txBody>
      </p:sp>
      <p:sp>
        <p:nvSpPr>
          <p:cNvPr name="AutoShape 51" id="51"/>
          <p:cNvSpPr/>
          <p:nvPr/>
        </p:nvSpPr>
        <p:spPr>
          <a:xfrm flipH="true" flipV="true">
            <a:off x="3401535" y="10020287"/>
            <a:ext cx="14886465" cy="80"/>
          </a:xfrm>
          <a:prstGeom prst="line">
            <a:avLst/>
          </a:prstGeom>
          <a:ln cap="flat" w="38100">
            <a:solidFill>
              <a:srgbClr val="002F15"/>
            </a:solidFill>
            <a:prstDash val="solid"/>
            <a:headEnd type="none" len="sm" w="sm"/>
            <a:tailEnd type="none" len="sm" w="sm"/>
          </a:ln>
        </p:spPr>
      </p:sp>
      <p:sp>
        <p:nvSpPr>
          <p:cNvPr name="AutoShape 52" id="52"/>
          <p:cNvSpPr/>
          <p:nvPr/>
        </p:nvSpPr>
        <p:spPr>
          <a:xfrm>
            <a:off x="3401535" y="6494660"/>
            <a:ext cx="19050" cy="3525628"/>
          </a:xfrm>
          <a:prstGeom prst="line">
            <a:avLst/>
          </a:prstGeom>
          <a:ln cap="flat" w="38100">
            <a:solidFill>
              <a:srgbClr val="002F15"/>
            </a:solidFill>
            <a:prstDash val="solid"/>
            <a:headEnd type="none" len="sm" w="sm"/>
            <a:tailEnd type="none" len="sm" w="sm"/>
          </a:ln>
        </p:spPr>
      </p:sp>
      <p:sp>
        <p:nvSpPr>
          <p:cNvPr name="AutoShape 53" id="53"/>
          <p:cNvSpPr/>
          <p:nvPr/>
        </p:nvSpPr>
        <p:spPr>
          <a:xfrm>
            <a:off x="3382485" y="6496944"/>
            <a:ext cx="1515381" cy="0"/>
          </a:xfrm>
          <a:prstGeom prst="line">
            <a:avLst/>
          </a:prstGeom>
          <a:ln cap="flat" w="38100">
            <a:solidFill>
              <a:srgbClr val="002F15"/>
            </a:solidFill>
            <a:prstDash val="solid"/>
            <a:headEnd type="none" len="sm" w="sm"/>
            <a:tailEnd type="triangle" len="med" w="lg"/>
          </a:ln>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true" flipV="false" rot="0">
            <a:off x="-2111167" y="-581233"/>
            <a:ext cx="3192630" cy="4200829"/>
          </a:xfrm>
          <a:custGeom>
            <a:avLst/>
            <a:gdLst/>
            <a:ahLst/>
            <a:cxnLst/>
            <a:rect r="r" b="b" t="t" l="l"/>
            <a:pathLst>
              <a:path h="4200829" w="3192630">
                <a:moveTo>
                  <a:pt x="3192630" y="0"/>
                </a:moveTo>
                <a:lnTo>
                  <a:pt x="0" y="0"/>
                </a:lnTo>
                <a:lnTo>
                  <a:pt x="0" y="4200829"/>
                </a:lnTo>
                <a:lnTo>
                  <a:pt x="3192630" y="4200829"/>
                </a:lnTo>
                <a:lnTo>
                  <a:pt x="319263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5441689" y="6506093"/>
            <a:ext cx="3384288" cy="0"/>
          </a:xfrm>
          <a:prstGeom prst="line">
            <a:avLst/>
          </a:prstGeom>
          <a:ln cap="flat" w="38100">
            <a:solidFill>
              <a:srgbClr val="002F15"/>
            </a:solidFill>
            <a:prstDash val="solid"/>
            <a:headEnd type="none" len="sm" w="sm"/>
            <a:tailEnd type="triangle" len="med" w="lg"/>
          </a:ln>
        </p:spPr>
      </p:sp>
      <p:grpSp>
        <p:nvGrpSpPr>
          <p:cNvPr name="Group 4" id="4"/>
          <p:cNvGrpSpPr/>
          <p:nvPr/>
        </p:nvGrpSpPr>
        <p:grpSpPr>
          <a:xfrm rot="0">
            <a:off x="2926027" y="6058794"/>
            <a:ext cx="2527735" cy="876300"/>
            <a:chOff x="0" y="0"/>
            <a:chExt cx="665741" cy="230795"/>
          </a:xfrm>
        </p:grpSpPr>
        <p:sp>
          <p:nvSpPr>
            <p:cNvPr name="Freeform 5" id="5"/>
            <p:cNvSpPr/>
            <p:nvPr/>
          </p:nvSpPr>
          <p:spPr>
            <a:xfrm flipH="false" flipV="false" rot="0">
              <a:off x="0" y="0"/>
              <a:ext cx="665741" cy="230795"/>
            </a:xfrm>
            <a:custGeom>
              <a:avLst/>
              <a:gdLst/>
              <a:ahLst/>
              <a:cxnLst/>
              <a:rect r="r" b="b" t="t" l="l"/>
              <a:pathLst>
                <a:path h="230795" w="665741">
                  <a:moveTo>
                    <a:pt x="0" y="0"/>
                  </a:moveTo>
                  <a:lnTo>
                    <a:pt x="665741" y="0"/>
                  </a:lnTo>
                  <a:lnTo>
                    <a:pt x="665741" y="230795"/>
                  </a:lnTo>
                  <a:lnTo>
                    <a:pt x="0" y="230795"/>
                  </a:lnTo>
                  <a:close/>
                </a:path>
              </a:pathLst>
            </a:custGeom>
            <a:solidFill>
              <a:srgbClr val="B6C471"/>
            </a:solidFill>
          </p:spPr>
        </p:sp>
        <p:sp>
          <p:nvSpPr>
            <p:cNvPr name="TextBox 6" id="6"/>
            <p:cNvSpPr txBox="true"/>
            <p:nvPr/>
          </p:nvSpPr>
          <p:spPr>
            <a:xfrm>
              <a:off x="0" y="-57150"/>
              <a:ext cx="665741" cy="287945"/>
            </a:xfrm>
            <a:prstGeom prst="rect">
              <a:avLst/>
            </a:prstGeom>
          </p:spPr>
          <p:txBody>
            <a:bodyPr anchor="ctr" rtlCol="false" tIns="50800" lIns="50800" bIns="50800" rIns="50800"/>
            <a:lstStyle/>
            <a:p>
              <a:pPr algn="ctr">
                <a:lnSpc>
                  <a:spcPts val="3000"/>
                </a:lnSpc>
              </a:pPr>
              <a:r>
                <a:rPr lang="en-US" sz="2000">
                  <a:solidFill>
                    <a:srgbClr val="FFFFFF"/>
                  </a:solidFill>
                  <a:latin typeface="Garet"/>
                </a:rPr>
                <a:t>Statistics dashboard</a:t>
              </a:r>
            </a:p>
          </p:txBody>
        </p:sp>
      </p:grpSp>
      <p:sp>
        <p:nvSpPr>
          <p:cNvPr name="TextBox 7" id="7"/>
          <p:cNvSpPr txBox="true"/>
          <p:nvPr/>
        </p:nvSpPr>
        <p:spPr>
          <a:xfrm rot="0">
            <a:off x="1028700" y="1128657"/>
            <a:ext cx="11575594"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User experience workflow</a:t>
            </a:r>
          </a:p>
        </p:txBody>
      </p:sp>
      <p:sp>
        <p:nvSpPr>
          <p:cNvPr name="AutoShape 8" id="8"/>
          <p:cNvSpPr/>
          <p:nvPr/>
        </p:nvSpPr>
        <p:spPr>
          <a:xfrm>
            <a:off x="-477311" y="6496944"/>
            <a:ext cx="3384288" cy="0"/>
          </a:xfrm>
          <a:prstGeom prst="line">
            <a:avLst/>
          </a:prstGeom>
          <a:ln cap="flat" w="38100">
            <a:solidFill>
              <a:srgbClr val="002F15"/>
            </a:solidFill>
            <a:prstDash val="solid"/>
            <a:headEnd type="none" len="sm" w="sm"/>
            <a:tailEnd type="triangle" len="med" w="lg"/>
          </a:ln>
        </p:spPr>
      </p:sp>
      <p:sp>
        <p:nvSpPr>
          <p:cNvPr name="AutoShape 9" id="9"/>
          <p:cNvSpPr/>
          <p:nvPr/>
        </p:nvSpPr>
        <p:spPr>
          <a:xfrm flipV="true">
            <a:off x="11353712" y="6496944"/>
            <a:ext cx="1125630" cy="0"/>
          </a:xfrm>
          <a:prstGeom prst="line">
            <a:avLst/>
          </a:prstGeom>
          <a:ln cap="flat" w="38100">
            <a:solidFill>
              <a:srgbClr val="002F15"/>
            </a:solidFill>
            <a:prstDash val="solid"/>
            <a:headEnd type="none" len="sm" w="sm"/>
            <a:tailEnd type="none" len="sm" w="sm"/>
          </a:ln>
        </p:spPr>
      </p:sp>
      <p:grpSp>
        <p:nvGrpSpPr>
          <p:cNvPr name="Group 10" id="10"/>
          <p:cNvGrpSpPr/>
          <p:nvPr/>
        </p:nvGrpSpPr>
        <p:grpSpPr>
          <a:xfrm rot="0">
            <a:off x="8825977" y="6112691"/>
            <a:ext cx="2527735" cy="786804"/>
            <a:chOff x="0" y="0"/>
            <a:chExt cx="665741" cy="207224"/>
          </a:xfrm>
        </p:grpSpPr>
        <p:sp>
          <p:nvSpPr>
            <p:cNvPr name="Freeform 11" id="11"/>
            <p:cNvSpPr/>
            <p:nvPr/>
          </p:nvSpPr>
          <p:spPr>
            <a:xfrm flipH="false" flipV="false" rot="0">
              <a:off x="0" y="0"/>
              <a:ext cx="665741" cy="207224"/>
            </a:xfrm>
            <a:custGeom>
              <a:avLst/>
              <a:gdLst/>
              <a:ahLst/>
              <a:cxnLst/>
              <a:rect r="r" b="b" t="t" l="l"/>
              <a:pathLst>
                <a:path h="207224" w="665741">
                  <a:moveTo>
                    <a:pt x="0" y="0"/>
                  </a:moveTo>
                  <a:lnTo>
                    <a:pt x="665741" y="0"/>
                  </a:lnTo>
                  <a:lnTo>
                    <a:pt x="665741" y="207224"/>
                  </a:lnTo>
                  <a:lnTo>
                    <a:pt x="0" y="207224"/>
                  </a:lnTo>
                  <a:close/>
                </a:path>
              </a:pathLst>
            </a:custGeom>
            <a:solidFill>
              <a:srgbClr val="B6C471"/>
            </a:solidFill>
          </p:spPr>
        </p:sp>
        <p:sp>
          <p:nvSpPr>
            <p:cNvPr name="TextBox 12" id="12"/>
            <p:cNvSpPr txBox="true"/>
            <p:nvPr/>
          </p:nvSpPr>
          <p:spPr>
            <a:xfrm>
              <a:off x="0" y="-57150"/>
              <a:ext cx="665741" cy="264374"/>
            </a:xfrm>
            <a:prstGeom prst="rect">
              <a:avLst/>
            </a:prstGeom>
          </p:spPr>
          <p:txBody>
            <a:bodyPr anchor="ctr" rtlCol="false" tIns="50800" lIns="50800" bIns="50800" rIns="50800"/>
            <a:lstStyle/>
            <a:p>
              <a:pPr algn="ctr">
                <a:lnSpc>
                  <a:spcPts val="3000"/>
                </a:lnSpc>
              </a:pPr>
              <a:r>
                <a:rPr lang="en-US" sz="2000">
                  <a:solidFill>
                    <a:srgbClr val="FFFFFF"/>
                  </a:solidFill>
                  <a:latin typeface="Garet"/>
                </a:rPr>
                <a:t>Distribution page</a:t>
              </a:r>
            </a:p>
          </p:txBody>
        </p:sp>
      </p:grpSp>
      <p:sp>
        <p:nvSpPr>
          <p:cNvPr name="AutoShape 13" id="13"/>
          <p:cNvSpPr/>
          <p:nvPr/>
        </p:nvSpPr>
        <p:spPr>
          <a:xfrm>
            <a:off x="6909987" y="7353014"/>
            <a:ext cx="0" cy="2667273"/>
          </a:xfrm>
          <a:prstGeom prst="line">
            <a:avLst/>
          </a:prstGeom>
          <a:ln cap="flat" w="38100">
            <a:solidFill>
              <a:srgbClr val="002F15"/>
            </a:solidFill>
            <a:prstDash val="solid"/>
            <a:headEnd type="none" len="sm" w="sm"/>
            <a:tailEnd type="none" len="sm" w="sm"/>
          </a:ln>
        </p:spPr>
      </p:sp>
      <p:grpSp>
        <p:nvGrpSpPr>
          <p:cNvPr name="Group 14" id="14"/>
          <p:cNvGrpSpPr/>
          <p:nvPr/>
        </p:nvGrpSpPr>
        <p:grpSpPr>
          <a:xfrm rot="0">
            <a:off x="5799501" y="5654604"/>
            <a:ext cx="2220971" cy="1698410"/>
            <a:chOff x="0" y="0"/>
            <a:chExt cx="1062879" cy="812800"/>
          </a:xfrm>
        </p:grpSpPr>
        <p:sp>
          <p:nvSpPr>
            <p:cNvPr name="Freeform 15" id="15"/>
            <p:cNvSpPr/>
            <p:nvPr/>
          </p:nvSpPr>
          <p:spPr>
            <a:xfrm flipH="false" flipV="false" rot="0">
              <a:off x="0" y="0"/>
              <a:ext cx="1062879" cy="812800"/>
            </a:xfrm>
            <a:custGeom>
              <a:avLst/>
              <a:gdLst/>
              <a:ahLst/>
              <a:cxnLst/>
              <a:rect r="r" b="b" t="t" l="l"/>
              <a:pathLst>
                <a:path h="812800" w="1062879">
                  <a:moveTo>
                    <a:pt x="531440" y="0"/>
                  </a:moveTo>
                  <a:lnTo>
                    <a:pt x="1062879" y="406400"/>
                  </a:lnTo>
                  <a:lnTo>
                    <a:pt x="531440" y="812800"/>
                  </a:lnTo>
                  <a:lnTo>
                    <a:pt x="0" y="406400"/>
                  </a:lnTo>
                  <a:lnTo>
                    <a:pt x="531440" y="0"/>
                  </a:lnTo>
                  <a:close/>
                </a:path>
              </a:pathLst>
            </a:custGeom>
            <a:solidFill>
              <a:srgbClr val="FFCC00"/>
            </a:solidFill>
          </p:spPr>
        </p:sp>
        <p:sp>
          <p:nvSpPr>
            <p:cNvPr name="TextBox 16" id="16"/>
            <p:cNvSpPr txBox="true"/>
            <p:nvPr/>
          </p:nvSpPr>
          <p:spPr>
            <a:xfrm>
              <a:off x="182682" y="82550"/>
              <a:ext cx="697515" cy="590550"/>
            </a:xfrm>
            <a:prstGeom prst="rect">
              <a:avLst/>
            </a:prstGeom>
          </p:spPr>
          <p:txBody>
            <a:bodyPr anchor="ctr" rtlCol="false" tIns="50800" lIns="50800" bIns="50800" rIns="50800"/>
            <a:lstStyle/>
            <a:p>
              <a:pPr algn="ctr">
                <a:lnSpc>
                  <a:spcPts val="3000"/>
                </a:lnSpc>
              </a:pPr>
              <a:r>
                <a:rPr lang="en-US" sz="2000">
                  <a:solidFill>
                    <a:srgbClr val="000000"/>
                  </a:solidFill>
                  <a:latin typeface="Garet"/>
                </a:rPr>
                <a:t>Clicked?</a:t>
              </a:r>
            </a:p>
          </p:txBody>
        </p:sp>
      </p:grpSp>
      <p:sp>
        <p:nvSpPr>
          <p:cNvPr name="TextBox 17" id="17"/>
          <p:cNvSpPr txBox="true"/>
          <p:nvPr/>
        </p:nvSpPr>
        <p:spPr>
          <a:xfrm rot="0">
            <a:off x="12373164" y="5426383"/>
            <a:ext cx="741462" cy="230505"/>
          </a:xfrm>
          <a:prstGeom prst="rect">
            <a:avLst/>
          </a:prstGeom>
        </p:spPr>
        <p:txBody>
          <a:bodyPr anchor="t" rtlCol="false" tIns="0" lIns="0" bIns="0" rIns="0">
            <a:spAutoFit/>
          </a:bodyPr>
          <a:lstStyle/>
          <a:p>
            <a:pPr algn="ctr">
              <a:lnSpc>
                <a:spcPts val="1800"/>
              </a:lnSpc>
              <a:spcBef>
                <a:spcPct val="0"/>
              </a:spcBef>
            </a:pPr>
            <a:r>
              <a:rPr lang="en-US" sz="1200">
                <a:solidFill>
                  <a:srgbClr val="002F15"/>
                </a:solidFill>
                <a:latin typeface="Garet"/>
              </a:rPr>
              <a:t>Statistics</a:t>
            </a:r>
          </a:p>
        </p:txBody>
      </p:sp>
      <p:sp>
        <p:nvSpPr>
          <p:cNvPr name="TextBox 18" id="18"/>
          <p:cNvSpPr txBox="true"/>
          <p:nvPr/>
        </p:nvSpPr>
        <p:spPr>
          <a:xfrm rot="0">
            <a:off x="7870302" y="6119110"/>
            <a:ext cx="929134" cy="230505"/>
          </a:xfrm>
          <a:prstGeom prst="rect">
            <a:avLst/>
          </a:prstGeom>
        </p:spPr>
        <p:txBody>
          <a:bodyPr anchor="t" rtlCol="false" tIns="0" lIns="0" bIns="0" rIns="0">
            <a:spAutoFit/>
          </a:bodyPr>
          <a:lstStyle/>
          <a:p>
            <a:pPr algn="ctr">
              <a:lnSpc>
                <a:spcPts val="1800"/>
              </a:lnSpc>
              <a:spcBef>
                <a:spcPct val="0"/>
              </a:spcBef>
            </a:pPr>
            <a:r>
              <a:rPr lang="en-US" sz="1200">
                <a:solidFill>
                  <a:srgbClr val="002F15"/>
                </a:solidFill>
                <a:latin typeface="Garet"/>
              </a:rPr>
              <a:t>Distribution</a:t>
            </a:r>
          </a:p>
        </p:txBody>
      </p:sp>
      <p:sp>
        <p:nvSpPr>
          <p:cNvPr name="TextBox 19" id="19"/>
          <p:cNvSpPr txBox="true"/>
          <p:nvPr/>
        </p:nvSpPr>
        <p:spPr>
          <a:xfrm rot="0">
            <a:off x="7062645" y="7305389"/>
            <a:ext cx="510332" cy="230505"/>
          </a:xfrm>
          <a:prstGeom prst="rect">
            <a:avLst/>
          </a:prstGeom>
        </p:spPr>
        <p:txBody>
          <a:bodyPr anchor="t" rtlCol="false" tIns="0" lIns="0" bIns="0" rIns="0">
            <a:spAutoFit/>
          </a:bodyPr>
          <a:lstStyle/>
          <a:p>
            <a:pPr algn="ctr">
              <a:lnSpc>
                <a:spcPts val="1800"/>
              </a:lnSpc>
              <a:spcBef>
                <a:spcPct val="0"/>
              </a:spcBef>
            </a:pPr>
            <a:r>
              <a:rPr lang="en-US" sz="1200">
                <a:solidFill>
                  <a:srgbClr val="002F15"/>
                </a:solidFill>
                <a:latin typeface="Garet"/>
              </a:rPr>
              <a:t>logout</a:t>
            </a:r>
          </a:p>
        </p:txBody>
      </p:sp>
      <p:sp>
        <p:nvSpPr>
          <p:cNvPr name="Freeform 20" id="20"/>
          <p:cNvSpPr/>
          <p:nvPr/>
        </p:nvSpPr>
        <p:spPr>
          <a:xfrm flipH="false" flipV="false" rot="0">
            <a:off x="17519385" y="3275274"/>
            <a:ext cx="1234871" cy="5567040"/>
          </a:xfrm>
          <a:custGeom>
            <a:avLst/>
            <a:gdLst/>
            <a:ahLst/>
            <a:cxnLst/>
            <a:rect r="r" b="b" t="t" l="l"/>
            <a:pathLst>
              <a:path h="5567040" w="1234871">
                <a:moveTo>
                  <a:pt x="0" y="0"/>
                </a:moveTo>
                <a:lnTo>
                  <a:pt x="1234870" y="0"/>
                </a:lnTo>
                <a:lnTo>
                  <a:pt x="1234870" y="5567040"/>
                </a:lnTo>
                <a:lnTo>
                  <a:pt x="0" y="5567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6195578" y="7610762"/>
            <a:ext cx="2558677" cy="3674340"/>
          </a:xfrm>
          <a:custGeom>
            <a:avLst/>
            <a:gdLst/>
            <a:ahLst/>
            <a:cxnLst/>
            <a:rect r="r" b="b" t="t" l="l"/>
            <a:pathLst>
              <a:path h="3674340" w="2558677">
                <a:moveTo>
                  <a:pt x="0" y="0"/>
                </a:moveTo>
                <a:lnTo>
                  <a:pt x="2558677" y="0"/>
                </a:lnTo>
                <a:lnTo>
                  <a:pt x="2558677" y="3674341"/>
                </a:lnTo>
                <a:lnTo>
                  <a:pt x="0" y="36743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3754137" y="4465291"/>
            <a:ext cx="3765248" cy="4482438"/>
          </a:xfrm>
          <a:custGeom>
            <a:avLst/>
            <a:gdLst/>
            <a:ahLst/>
            <a:cxnLst/>
            <a:rect r="r" b="b" t="t" l="l"/>
            <a:pathLst>
              <a:path h="4482438" w="3765248">
                <a:moveTo>
                  <a:pt x="0" y="0"/>
                </a:moveTo>
                <a:lnTo>
                  <a:pt x="3765248" y="0"/>
                </a:lnTo>
                <a:lnTo>
                  <a:pt x="3765248" y="4482438"/>
                </a:lnTo>
                <a:lnTo>
                  <a:pt x="0" y="44824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23" id="23"/>
          <p:cNvSpPr/>
          <p:nvPr/>
        </p:nvSpPr>
        <p:spPr>
          <a:xfrm>
            <a:off x="13163156" y="7086388"/>
            <a:ext cx="0" cy="2934010"/>
          </a:xfrm>
          <a:prstGeom prst="line">
            <a:avLst/>
          </a:prstGeom>
          <a:ln cap="flat" w="38100">
            <a:solidFill>
              <a:srgbClr val="002F15"/>
            </a:solidFill>
            <a:prstDash val="solid"/>
            <a:headEnd type="none" len="sm" w="sm"/>
            <a:tailEnd type="none" len="sm" w="sm"/>
          </a:ln>
        </p:spPr>
      </p:sp>
      <p:sp>
        <p:nvSpPr>
          <p:cNvPr name="TextBox 24" id="24"/>
          <p:cNvSpPr txBox="true"/>
          <p:nvPr/>
        </p:nvSpPr>
        <p:spPr>
          <a:xfrm rot="0">
            <a:off x="12604294" y="7307673"/>
            <a:ext cx="510332" cy="230505"/>
          </a:xfrm>
          <a:prstGeom prst="rect">
            <a:avLst/>
          </a:prstGeom>
        </p:spPr>
        <p:txBody>
          <a:bodyPr anchor="t" rtlCol="false" tIns="0" lIns="0" bIns="0" rIns="0">
            <a:spAutoFit/>
          </a:bodyPr>
          <a:lstStyle/>
          <a:p>
            <a:pPr algn="ctr">
              <a:lnSpc>
                <a:spcPts val="1800"/>
              </a:lnSpc>
              <a:spcBef>
                <a:spcPct val="0"/>
              </a:spcBef>
            </a:pPr>
            <a:r>
              <a:rPr lang="en-US" sz="1200">
                <a:solidFill>
                  <a:srgbClr val="002F15"/>
                </a:solidFill>
                <a:latin typeface="Garet"/>
              </a:rPr>
              <a:t>logout</a:t>
            </a:r>
          </a:p>
        </p:txBody>
      </p:sp>
      <p:sp>
        <p:nvSpPr>
          <p:cNvPr name="AutoShape 25" id="25"/>
          <p:cNvSpPr/>
          <p:nvPr/>
        </p:nvSpPr>
        <p:spPr>
          <a:xfrm>
            <a:off x="13172681" y="4887472"/>
            <a:ext cx="0" cy="1111353"/>
          </a:xfrm>
          <a:prstGeom prst="line">
            <a:avLst/>
          </a:prstGeom>
          <a:ln cap="flat" w="38100">
            <a:solidFill>
              <a:srgbClr val="002F15"/>
            </a:solidFill>
            <a:prstDash val="solid"/>
            <a:headEnd type="none" len="sm" w="sm"/>
            <a:tailEnd type="none" len="sm" w="sm"/>
          </a:ln>
        </p:spPr>
      </p:sp>
      <p:grpSp>
        <p:nvGrpSpPr>
          <p:cNvPr name="Group 26" id="26"/>
          <p:cNvGrpSpPr/>
          <p:nvPr/>
        </p:nvGrpSpPr>
        <p:grpSpPr>
          <a:xfrm rot="0">
            <a:off x="12062195" y="5656888"/>
            <a:ext cx="2220971" cy="1698410"/>
            <a:chOff x="0" y="0"/>
            <a:chExt cx="1062879" cy="812800"/>
          </a:xfrm>
        </p:grpSpPr>
        <p:sp>
          <p:nvSpPr>
            <p:cNvPr name="Freeform 27" id="27"/>
            <p:cNvSpPr/>
            <p:nvPr/>
          </p:nvSpPr>
          <p:spPr>
            <a:xfrm flipH="false" flipV="false" rot="0">
              <a:off x="0" y="0"/>
              <a:ext cx="1062879" cy="812800"/>
            </a:xfrm>
            <a:custGeom>
              <a:avLst/>
              <a:gdLst/>
              <a:ahLst/>
              <a:cxnLst/>
              <a:rect r="r" b="b" t="t" l="l"/>
              <a:pathLst>
                <a:path h="812800" w="1062879">
                  <a:moveTo>
                    <a:pt x="531440" y="0"/>
                  </a:moveTo>
                  <a:lnTo>
                    <a:pt x="1062879" y="406400"/>
                  </a:lnTo>
                  <a:lnTo>
                    <a:pt x="531440" y="812800"/>
                  </a:lnTo>
                  <a:lnTo>
                    <a:pt x="0" y="406400"/>
                  </a:lnTo>
                  <a:lnTo>
                    <a:pt x="531440" y="0"/>
                  </a:lnTo>
                  <a:close/>
                </a:path>
              </a:pathLst>
            </a:custGeom>
            <a:solidFill>
              <a:srgbClr val="FFCC00"/>
            </a:solidFill>
          </p:spPr>
        </p:sp>
        <p:sp>
          <p:nvSpPr>
            <p:cNvPr name="TextBox 28" id="28"/>
            <p:cNvSpPr txBox="true"/>
            <p:nvPr/>
          </p:nvSpPr>
          <p:spPr>
            <a:xfrm>
              <a:off x="182682" y="82550"/>
              <a:ext cx="697515" cy="590550"/>
            </a:xfrm>
            <a:prstGeom prst="rect">
              <a:avLst/>
            </a:prstGeom>
          </p:spPr>
          <p:txBody>
            <a:bodyPr anchor="ctr" rtlCol="false" tIns="50800" lIns="50800" bIns="50800" rIns="50800"/>
            <a:lstStyle/>
            <a:p>
              <a:pPr algn="ctr">
                <a:lnSpc>
                  <a:spcPts val="3000"/>
                </a:lnSpc>
              </a:pPr>
              <a:r>
                <a:rPr lang="en-US" sz="2000">
                  <a:solidFill>
                    <a:srgbClr val="000000"/>
                  </a:solidFill>
                  <a:latin typeface="Garet"/>
                </a:rPr>
                <a:t>Clicked?</a:t>
              </a:r>
            </a:p>
          </p:txBody>
        </p:sp>
      </p:grpSp>
      <p:sp>
        <p:nvSpPr>
          <p:cNvPr name="AutoShape 29" id="29"/>
          <p:cNvSpPr/>
          <p:nvPr/>
        </p:nvSpPr>
        <p:spPr>
          <a:xfrm flipH="true">
            <a:off x="4170844" y="4898995"/>
            <a:ext cx="9011337" cy="0"/>
          </a:xfrm>
          <a:prstGeom prst="line">
            <a:avLst/>
          </a:prstGeom>
          <a:ln cap="flat" w="38100">
            <a:solidFill>
              <a:srgbClr val="002F15"/>
            </a:solidFill>
            <a:prstDash val="solid"/>
            <a:headEnd type="none" len="sm" w="sm"/>
            <a:tailEnd type="none" len="sm" w="sm"/>
          </a:ln>
        </p:spPr>
      </p:sp>
      <p:sp>
        <p:nvSpPr>
          <p:cNvPr name="AutoShape 30" id="30"/>
          <p:cNvSpPr/>
          <p:nvPr/>
        </p:nvSpPr>
        <p:spPr>
          <a:xfrm>
            <a:off x="4189894" y="4898995"/>
            <a:ext cx="0" cy="1159799"/>
          </a:xfrm>
          <a:prstGeom prst="line">
            <a:avLst/>
          </a:prstGeom>
          <a:ln cap="flat" w="38100">
            <a:solidFill>
              <a:srgbClr val="002F15"/>
            </a:solidFill>
            <a:prstDash val="solid"/>
            <a:headEnd type="none" len="sm" w="sm"/>
            <a:tailEnd type="triangle" len="med" w="lg"/>
          </a:ln>
        </p:spPr>
      </p:sp>
      <p:sp>
        <p:nvSpPr>
          <p:cNvPr name="AutoShape 31" id="31"/>
          <p:cNvSpPr/>
          <p:nvPr/>
        </p:nvSpPr>
        <p:spPr>
          <a:xfrm flipH="true" flipV="true">
            <a:off x="-1704285" y="10020287"/>
            <a:ext cx="14886465" cy="80"/>
          </a:xfrm>
          <a:prstGeom prst="line">
            <a:avLst/>
          </a:prstGeom>
          <a:ln cap="flat" w="38100">
            <a:solidFill>
              <a:srgbClr val="002F15"/>
            </a:solidFill>
            <a:prstDash val="solid"/>
            <a:headEnd type="none" len="sm" w="sm"/>
            <a:tailEnd type="none" len="sm" w="sm"/>
          </a:ln>
        </p:spPr>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6195578" y="-2612359"/>
            <a:ext cx="2558677" cy="3674340"/>
          </a:xfrm>
          <a:custGeom>
            <a:avLst/>
            <a:gdLst/>
            <a:ahLst/>
            <a:cxnLst/>
            <a:rect r="r" b="b" t="t" l="l"/>
            <a:pathLst>
              <a:path h="3674340" w="2558677">
                <a:moveTo>
                  <a:pt x="0" y="0"/>
                </a:moveTo>
                <a:lnTo>
                  <a:pt x="2558677" y="0"/>
                </a:lnTo>
                <a:lnTo>
                  <a:pt x="2558677" y="3674341"/>
                </a:lnTo>
                <a:lnTo>
                  <a:pt x="0" y="3674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689646"/>
            <a:ext cx="16230600" cy="17019588"/>
          </a:xfrm>
          <a:custGeom>
            <a:avLst/>
            <a:gdLst/>
            <a:ahLst/>
            <a:cxnLst/>
            <a:rect r="r" b="b" t="t" l="l"/>
            <a:pathLst>
              <a:path h="17019588" w="16230600">
                <a:moveTo>
                  <a:pt x="0" y="0"/>
                </a:moveTo>
                <a:lnTo>
                  <a:pt x="16230600" y="0"/>
                </a:lnTo>
                <a:lnTo>
                  <a:pt x="16230600" y="17019588"/>
                </a:lnTo>
                <a:lnTo>
                  <a:pt x="0" y="17019588"/>
                </a:lnTo>
                <a:lnTo>
                  <a:pt x="0" y="0"/>
                </a:lnTo>
                <a:close/>
              </a:path>
            </a:pathLst>
          </a:custGeom>
          <a:blipFill>
            <a:blip r:embed="rId4"/>
            <a:stretch>
              <a:fillRect l="0" t="0" r="0" b="0"/>
            </a:stretch>
          </a:blipFill>
        </p:spPr>
      </p:sp>
      <p:sp>
        <p:nvSpPr>
          <p:cNvPr name="TextBox 4" id="4"/>
          <p:cNvSpPr txBox="true"/>
          <p:nvPr/>
        </p:nvSpPr>
        <p:spPr>
          <a:xfrm rot="0">
            <a:off x="1028700" y="1128657"/>
            <a:ext cx="12933429"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User interface - Landing page</a:t>
            </a:r>
          </a:p>
        </p:txBody>
      </p:sp>
    </p:spTree>
  </p:cSld>
  <p:clrMapOvr>
    <a:masterClrMapping/>
  </p:clrMapOvr>
  <p:transition spd="slow">
    <p:push dir="u"/>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038225" y="-6732588"/>
            <a:ext cx="16230600" cy="17019588"/>
          </a:xfrm>
          <a:custGeom>
            <a:avLst/>
            <a:gdLst/>
            <a:ahLst/>
            <a:cxnLst/>
            <a:rect r="r" b="b" t="t" l="l"/>
            <a:pathLst>
              <a:path h="17019588" w="16230600">
                <a:moveTo>
                  <a:pt x="0" y="0"/>
                </a:moveTo>
                <a:lnTo>
                  <a:pt x="16230600" y="0"/>
                </a:lnTo>
                <a:lnTo>
                  <a:pt x="16230600" y="17019588"/>
                </a:lnTo>
                <a:lnTo>
                  <a:pt x="0" y="17019588"/>
                </a:lnTo>
                <a:lnTo>
                  <a:pt x="0" y="0"/>
                </a:lnTo>
                <a:close/>
              </a:path>
            </a:pathLst>
          </a:custGeom>
          <a:blipFill>
            <a:blip r:embed="rId2"/>
            <a:stretch>
              <a:fillRect l="0" t="0" r="0" b="0"/>
            </a:stretch>
          </a:blipFill>
        </p:spPr>
      </p:sp>
      <p:sp>
        <p:nvSpPr>
          <p:cNvPr name="Freeform 3" id="3"/>
          <p:cNvSpPr/>
          <p:nvPr/>
        </p:nvSpPr>
        <p:spPr>
          <a:xfrm flipH="true" flipV="false" rot="0">
            <a:off x="16139318" y="9705975"/>
            <a:ext cx="3192630" cy="4200829"/>
          </a:xfrm>
          <a:custGeom>
            <a:avLst/>
            <a:gdLst/>
            <a:ahLst/>
            <a:cxnLst/>
            <a:rect r="r" b="b" t="t" l="l"/>
            <a:pathLst>
              <a:path h="4200829" w="3192630">
                <a:moveTo>
                  <a:pt x="3192630" y="0"/>
                </a:moveTo>
                <a:lnTo>
                  <a:pt x="0" y="0"/>
                </a:lnTo>
                <a:lnTo>
                  <a:pt x="0" y="4200829"/>
                </a:lnTo>
                <a:lnTo>
                  <a:pt x="3192630" y="4200829"/>
                </a:lnTo>
                <a:lnTo>
                  <a:pt x="319263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u"/>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2504073" y="295025"/>
            <a:ext cx="4369597" cy="3082552"/>
          </a:xfrm>
          <a:custGeom>
            <a:avLst/>
            <a:gdLst/>
            <a:ahLst/>
            <a:cxnLst/>
            <a:rect r="r" b="b" t="t" l="l"/>
            <a:pathLst>
              <a:path h="3082552" w="4369597">
                <a:moveTo>
                  <a:pt x="0" y="0"/>
                </a:moveTo>
                <a:lnTo>
                  <a:pt x="4369597" y="0"/>
                </a:lnTo>
                <a:lnTo>
                  <a:pt x="4369597" y="3082552"/>
                </a:lnTo>
                <a:lnTo>
                  <a:pt x="0" y="30825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6139318" y="-581233"/>
            <a:ext cx="3192630" cy="4200829"/>
          </a:xfrm>
          <a:custGeom>
            <a:avLst/>
            <a:gdLst/>
            <a:ahLst/>
            <a:cxnLst/>
            <a:rect r="r" b="b" t="t" l="l"/>
            <a:pathLst>
              <a:path h="4200829" w="3192630">
                <a:moveTo>
                  <a:pt x="3192630" y="0"/>
                </a:moveTo>
                <a:lnTo>
                  <a:pt x="0" y="0"/>
                </a:lnTo>
                <a:lnTo>
                  <a:pt x="0" y="4200829"/>
                </a:lnTo>
                <a:lnTo>
                  <a:pt x="3192630" y="4200829"/>
                </a:lnTo>
                <a:lnTo>
                  <a:pt x="319263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3348647"/>
            <a:ext cx="16230600" cy="20998339"/>
          </a:xfrm>
          <a:custGeom>
            <a:avLst/>
            <a:gdLst/>
            <a:ahLst/>
            <a:cxnLst/>
            <a:rect r="r" b="b" t="t" l="l"/>
            <a:pathLst>
              <a:path h="20998339" w="16230600">
                <a:moveTo>
                  <a:pt x="0" y="0"/>
                </a:moveTo>
                <a:lnTo>
                  <a:pt x="16230600" y="0"/>
                </a:lnTo>
                <a:lnTo>
                  <a:pt x="16230600" y="20998339"/>
                </a:lnTo>
                <a:lnTo>
                  <a:pt x="0" y="20998339"/>
                </a:lnTo>
                <a:lnTo>
                  <a:pt x="0" y="0"/>
                </a:lnTo>
                <a:close/>
              </a:path>
            </a:pathLst>
          </a:custGeom>
          <a:blipFill>
            <a:blip r:embed="rId6"/>
            <a:stretch>
              <a:fillRect l="0" t="0" r="0" b="0"/>
            </a:stretch>
          </a:blipFill>
        </p:spPr>
      </p:sp>
      <p:sp>
        <p:nvSpPr>
          <p:cNvPr name="TextBox 5" id="5"/>
          <p:cNvSpPr txBox="true"/>
          <p:nvPr/>
        </p:nvSpPr>
        <p:spPr>
          <a:xfrm rot="0">
            <a:off x="1028700" y="1128657"/>
            <a:ext cx="13429146"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User interface - Statistics page</a:t>
            </a:r>
          </a:p>
        </p:txBody>
      </p:sp>
    </p:spTree>
  </p:cSld>
  <p:clrMapOvr>
    <a:masterClrMapping/>
  </p:clrMapOvr>
  <p:transition spd="slow">
    <p:push dir="u"/>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851094"/>
            <a:ext cx="16230600" cy="20998339"/>
          </a:xfrm>
          <a:custGeom>
            <a:avLst/>
            <a:gdLst/>
            <a:ahLst/>
            <a:cxnLst/>
            <a:rect r="r" b="b" t="t" l="l"/>
            <a:pathLst>
              <a:path h="20998339" w="16230600">
                <a:moveTo>
                  <a:pt x="0" y="0"/>
                </a:moveTo>
                <a:lnTo>
                  <a:pt x="16230600" y="0"/>
                </a:lnTo>
                <a:lnTo>
                  <a:pt x="16230600" y="20998338"/>
                </a:lnTo>
                <a:lnTo>
                  <a:pt x="0" y="20998338"/>
                </a:lnTo>
                <a:lnTo>
                  <a:pt x="0" y="0"/>
                </a:lnTo>
                <a:close/>
              </a:path>
            </a:pathLst>
          </a:custGeom>
          <a:blipFill>
            <a:blip r:embed="rId2"/>
            <a:stretch>
              <a:fillRect l="0" t="0" r="0" b="0"/>
            </a:stretch>
          </a:blipFill>
        </p:spPr>
      </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766235" y="5008220"/>
            <a:ext cx="3857383" cy="5942747"/>
          </a:xfrm>
          <a:custGeom>
            <a:avLst/>
            <a:gdLst/>
            <a:ahLst/>
            <a:cxnLst/>
            <a:rect r="r" b="b" t="t" l="l"/>
            <a:pathLst>
              <a:path h="5942747" w="3857383">
                <a:moveTo>
                  <a:pt x="0" y="0"/>
                </a:moveTo>
                <a:lnTo>
                  <a:pt x="3857383" y="0"/>
                </a:lnTo>
                <a:lnTo>
                  <a:pt x="3857383" y="5942747"/>
                </a:lnTo>
                <a:lnTo>
                  <a:pt x="0" y="5942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14425"/>
            <a:ext cx="5361083" cy="885825"/>
          </a:xfrm>
          <a:prstGeom prst="rect">
            <a:avLst/>
          </a:prstGeom>
        </p:spPr>
        <p:txBody>
          <a:bodyPr anchor="t" rtlCol="false" tIns="0" lIns="0" bIns="0" rIns="0">
            <a:spAutoFit/>
          </a:bodyPr>
          <a:lstStyle/>
          <a:p>
            <a:pPr>
              <a:lnSpc>
                <a:spcPts val="7679"/>
              </a:lnSpc>
            </a:pPr>
            <a:r>
              <a:rPr lang="en-US" sz="6399">
                <a:solidFill>
                  <a:srgbClr val="002F15"/>
                </a:solidFill>
                <a:latin typeface="Sergio Trendy"/>
              </a:rPr>
              <a:t>Overview</a:t>
            </a:r>
          </a:p>
        </p:txBody>
      </p:sp>
      <p:sp>
        <p:nvSpPr>
          <p:cNvPr name="Freeform 4" id="4"/>
          <p:cNvSpPr/>
          <p:nvPr/>
        </p:nvSpPr>
        <p:spPr>
          <a:xfrm flipH="false" flipV="false" rot="0">
            <a:off x="3091148" y="4871061"/>
            <a:ext cx="3979132" cy="3856140"/>
          </a:xfrm>
          <a:custGeom>
            <a:avLst/>
            <a:gdLst/>
            <a:ahLst/>
            <a:cxnLst/>
            <a:rect r="r" b="b" t="t" l="l"/>
            <a:pathLst>
              <a:path h="3856140" w="3979132">
                <a:moveTo>
                  <a:pt x="0" y="0"/>
                </a:moveTo>
                <a:lnTo>
                  <a:pt x="3979131" y="0"/>
                </a:lnTo>
                <a:lnTo>
                  <a:pt x="3979131" y="3856140"/>
                </a:lnTo>
                <a:lnTo>
                  <a:pt x="0" y="3856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62216">
            <a:off x="3315440" y="7103858"/>
            <a:ext cx="3765248" cy="4482438"/>
          </a:xfrm>
          <a:custGeom>
            <a:avLst/>
            <a:gdLst/>
            <a:ahLst/>
            <a:cxnLst/>
            <a:rect r="r" b="b" t="t" l="l"/>
            <a:pathLst>
              <a:path h="4482438" w="3765248">
                <a:moveTo>
                  <a:pt x="0" y="0"/>
                </a:moveTo>
                <a:lnTo>
                  <a:pt x="3765248" y="0"/>
                </a:lnTo>
                <a:lnTo>
                  <a:pt x="3765248" y="4482438"/>
                </a:lnTo>
                <a:lnTo>
                  <a:pt x="0" y="44824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2947491" y="981075"/>
            <a:ext cx="4311809" cy="8109585"/>
            <a:chOff x="0" y="0"/>
            <a:chExt cx="5749079" cy="10812780"/>
          </a:xfrm>
        </p:grpSpPr>
        <p:grpSp>
          <p:nvGrpSpPr>
            <p:cNvPr name="Group 7" id="7"/>
            <p:cNvGrpSpPr/>
            <p:nvPr/>
          </p:nvGrpSpPr>
          <p:grpSpPr>
            <a:xfrm rot="0">
              <a:off x="0" y="0"/>
              <a:ext cx="5749079" cy="10812780"/>
              <a:chOff x="0" y="0"/>
              <a:chExt cx="1714504" cy="3224613"/>
            </a:xfrm>
          </p:grpSpPr>
          <p:sp>
            <p:nvSpPr>
              <p:cNvPr name="Freeform 8" id="8"/>
              <p:cNvSpPr/>
              <p:nvPr/>
            </p:nvSpPr>
            <p:spPr>
              <a:xfrm flipH="false" flipV="false" rot="0">
                <a:off x="0" y="0"/>
                <a:ext cx="1714504" cy="3224613"/>
              </a:xfrm>
              <a:custGeom>
                <a:avLst/>
                <a:gdLst/>
                <a:ahLst/>
                <a:cxnLst/>
                <a:rect r="r" b="b" t="t" l="l"/>
                <a:pathLst>
                  <a:path h="3224613" w="1714504">
                    <a:moveTo>
                      <a:pt x="1590044" y="3224613"/>
                    </a:moveTo>
                    <a:lnTo>
                      <a:pt x="124460" y="3224613"/>
                    </a:lnTo>
                    <a:cubicBezTo>
                      <a:pt x="55880" y="3224613"/>
                      <a:pt x="0" y="3168733"/>
                      <a:pt x="0" y="3100153"/>
                    </a:cubicBezTo>
                    <a:lnTo>
                      <a:pt x="0" y="124460"/>
                    </a:lnTo>
                    <a:cubicBezTo>
                      <a:pt x="0" y="55880"/>
                      <a:pt x="55880" y="0"/>
                      <a:pt x="124460" y="0"/>
                    </a:cubicBezTo>
                    <a:lnTo>
                      <a:pt x="1590044" y="0"/>
                    </a:lnTo>
                    <a:cubicBezTo>
                      <a:pt x="1658624" y="0"/>
                      <a:pt x="1714504" y="55880"/>
                      <a:pt x="1714504" y="124460"/>
                    </a:cubicBezTo>
                    <a:lnTo>
                      <a:pt x="1714504" y="3100153"/>
                    </a:lnTo>
                    <a:cubicBezTo>
                      <a:pt x="1714504" y="3168733"/>
                      <a:pt x="1658624" y="3224613"/>
                      <a:pt x="1590044" y="3224613"/>
                    </a:cubicBezTo>
                    <a:close/>
                  </a:path>
                </a:pathLst>
              </a:custGeom>
              <a:solidFill>
                <a:srgbClr val="B6C471"/>
              </a:solidFill>
            </p:spPr>
          </p:sp>
        </p:grpSp>
        <p:sp>
          <p:nvSpPr>
            <p:cNvPr name="TextBox 9" id="9"/>
            <p:cNvSpPr txBox="true"/>
            <p:nvPr/>
          </p:nvSpPr>
          <p:spPr>
            <a:xfrm rot="0">
              <a:off x="620556" y="419799"/>
              <a:ext cx="4507966" cy="904877"/>
            </a:xfrm>
            <a:prstGeom prst="rect">
              <a:avLst/>
            </a:prstGeom>
          </p:spPr>
          <p:txBody>
            <a:bodyPr anchor="t" rtlCol="false" tIns="0" lIns="0" bIns="0" rIns="0">
              <a:spAutoFit/>
            </a:bodyPr>
            <a:lstStyle/>
            <a:p>
              <a:pPr>
                <a:lnSpc>
                  <a:spcPts val="5999"/>
                </a:lnSpc>
              </a:pPr>
              <a:r>
                <a:rPr lang="en-US" sz="3999">
                  <a:solidFill>
                    <a:srgbClr val="002F15"/>
                  </a:solidFill>
                  <a:latin typeface="Garet"/>
                </a:rPr>
                <a:t>Introduction</a:t>
              </a:r>
            </a:p>
          </p:txBody>
        </p:sp>
        <p:sp>
          <p:nvSpPr>
            <p:cNvPr name="TextBox 10" id="10"/>
            <p:cNvSpPr txBox="true"/>
            <p:nvPr/>
          </p:nvSpPr>
          <p:spPr>
            <a:xfrm rot="0">
              <a:off x="620556" y="1722994"/>
              <a:ext cx="4507966" cy="904877"/>
            </a:xfrm>
            <a:prstGeom prst="rect">
              <a:avLst/>
            </a:prstGeom>
          </p:spPr>
          <p:txBody>
            <a:bodyPr anchor="t" rtlCol="false" tIns="0" lIns="0" bIns="0" rIns="0">
              <a:spAutoFit/>
            </a:bodyPr>
            <a:lstStyle/>
            <a:p>
              <a:pPr>
                <a:lnSpc>
                  <a:spcPts val="5999"/>
                </a:lnSpc>
              </a:pPr>
              <a:r>
                <a:rPr lang="en-US" sz="3999">
                  <a:solidFill>
                    <a:srgbClr val="002F15"/>
                  </a:solidFill>
                  <a:latin typeface="Garet"/>
                </a:rPr>
                <a:t>Recap</a:t>
              </a:r>
            </a:p>
          </p:txBody>
        </p:sp>
        <p:sp>
          <p:nvSpPr>
            <p:cNvPr name="TextBox 11" id="11"/>
            <p:cNvSpPr txBox="true"/>
            <p:nvPr/>
          </p:nvSpPr>
          <p:spPr>
            <a:xfrm rot="0">
              <a:off x="620556" y="3031096"/>
              <a:ext cx="4721946" cy="904877"/>
            </a:xfrm>
            <a:prstGeom prst="rect">
              <a:avLst/>
            </a:prstGeom>
          </p:spPr>
          <p:txBody>
            <a:bodyPr anchor="t" rtlCol="false" tIns="0" lIns="0" bIns="0" rIns="0">
              <a:spAutoFit/>
            </a:bodyPr>
            <a:lstStyle/>
            <a:p>
              <a:pPr>
                <a:lnSpc>
                  <a:spcPts val="5999"/>
                </a:lnSpc>
              </a:pPr>
              <a:r>
                <a:rPr lang="en-US" sz="3999">
                  <a:solidFill>
                    <a:srgbClr val="002F15"/>
                  </a:solidFill>
                  <a:latin typeface="Garet"/>
                </a:rPr>
                <a:t>Methodology</a:t>
              </a:r>
            </a:p>
          </p:txBody>
        </p:sp>
        <p:sp>
          <p:nvSpPr>
            <p:cNvPr name="TextBox 12" id="12"/>
            <p:cNvSpPr txBox="true"/>
            <p:nvPr/>
          </p:nvSpPr>
          <p:spPr>
            <a:xfrm rot="0">
              <a:off x="620556" y="9439520"/>
              <a:ext cx="4507966" cy="904877"/>
            </a:xfrm>
            <a:prstGeom prst="rect">
              <a:avLst/>
            </a:prstGeom>
          </p:spPr>
          <p:txBody>
            <a:bodyPr anchor="t" rtlCol="false" tIns="0" lIns="0" bIns="0" rIns="0">
              <a:spAutoFit/>
            </a:bodyPr>
            <a:lstStyle/>
            <a:p>
              <a:pPr>
                <a:lnSpc>
                  <a:spcPts val="5999"/>
                </a:lnSpc>
              </a:pPr>
              <a:r>
                <a:rPr lang="en-US" sz="3999">
                  <a:solidFill>
                    <a:srgbClr val="002F15"/>
                  </a:solidFill>
                  <a:latin typeface="Garet"/>
                </a:rPr>
                <a:t>Conclusion</a:t>
              </a:r>
            </a:p>
          </p:txBody>
        </p:sp>
        <p:sp>
          <p:nvSpPr>
            <p:cNvPr name="TextBox 13" id="13"/>
            <p:cNvSpPr txBox="true"/>
            <p:nvPr/>
          </p:nvSpPr>
          <p:spPr>
            <a:xfrm rot="0">
              <a:off x="620556" y="4339198"/>
              <a:ext cx="4507966" cy="904877"/>
            </a:xfrm>
            <a:prstGeom prst="rect">
              <a:avLst/>
            </a:prstGeom>
          </p:spPr>
          <p:txBody>
            <a:bodyPr anchor="t" rtlCol="false" tIns="0" lIns="0" bIns="0" rIns="0">
              <a:spAutoFit/>
            </a:bodyPr>
            <a:lstStyle/>
            <a:p>
              <a:pPr>
                <a:lnSpc>
                  <a:spcPts val="5999"/>
                </a:lnSpc>
              </a:pPr>
              <a:r>
                <a:rPr lang="en-US" sz="3999">
                  <a:solidFill>
                    <a:srgbClr val="002F15"/>
                  </a:solidFill>
                  <a:latin typeface="Garet"/>
                </a:rPr>
                <a:t>UX</a:t>
              </a:r>
            </a:p>
          </p:txBody>
        </p:sp>
        <p:sp>
          <p:nvSpPr>
            <p:cNvPr name="TextBox 14" id="14"/>
            <p:cNvSpPr txBox="true"/>
            <p:nvPr/>
          </p:nvSpPr>
          <p:spPr>
            <a:xfrm rot="0">
              <a:off x="620556" y="5647300"/>
              <a:ext cx="4507966" cy="904877"/>
            </a:xfrm>
            <a:prstGeom prst="rect">
              <a:avLst/>
            </a:prstGeom>
          </p:spPr>
          <p:txBody>
            <a:bodyPr anchor="t" rtlCol="false" tIns="0" lIns="0" bIns="0" rIns="0">
              <a:spAutoFit/>
            </a:bodyPr>
            <a:lstStyle/>
            <a:p>
              <a:pPr>
                <a:lnSpc>
                  <a:spcPts val="5999"/>
                </a:lnSpc>
              </a:pPr>
              <a:r>
                <a:rPr lang="en-US" sz="3999">
                  <a:solidFill>
                    <a:srgbClr val="002F15"/>
                  </a:solidFill>
                  <a:latin typeface="Garet"/>
                </a:rPr>
                <a:t>UI</a:t>
              </a:r>
            </a:p>
          </p:txBody>
        </p:sp>
        <p:sp>
          <p:nvSpPr>
            <p:cNvPr name="TextBox 15" id="15"/>
            <p:cNvSpPr txBox="true"/>
            <p:nvPr/>
          </p:nvSpPr>
          <p:spPr>
            <a:xfrm rot="0">
              <a:off x="620556" y="7193527"/>
              <a:ext cx="4507966" cy="1842768"/>
            </a:xfrm>
            <a:prstGeom prst="rect">
              <a:avLst/>
            </a:prstGeom>
          </p:spPr>
          <p:txBody>
            <a:bodyPr anchor="t" rtlCol="false" tIns="0" lIns="0" bIns="0" rIns="0">
              <a:spAutoFit/>
            </a:bodyPr>
            <a:lstStyle/>
            <a:p>
              <a:pPr>
                <a:lnSpc>
                  <a:spcPts val="3479"/>
                </a:lnSpc>
              </a:pPr>
              <a:r>
                <a:rPr lang="en-US" sz="3999">
                  <a:solidFill>
                    <a:srgbClr val="002F15"/>
                  </a:solidFill>
                  <a:latin typeface="Garet"/>
                </a:rPr>
                <a:t>ARIMA process preview</a:t>
              </a:r>
            </a:p>
          </p:txBody>
        </p:sp>
      </p:grpSp>
    </p:spTree>
  </p:cSld>
  <p:clrMapOvr>
    <a:masterClrMapping/>
  </p:clrMapOvr>
  <p:transition spd="slow">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131189"/>
            <a:ext cx="16230600" cy="20998339"/>
          </a:xfrm>
          <a:custGeom>
            <a:avLst/>
            <a:gdLst/>
            <a:ahLst/>
            <a:cxnLst/>
            <a:rect r="r" b="b" t="t" l="l"/>
            <a:pathLst>
              <a:path h="20998339" w="16230600">
                <a:moveTo>
                  <a:pt x="0" y="0"/>
                </a:moveTo>
                <a:lnTo>
                  <a:pt x="16230600" y="0"/>
                </a:lnTo>
                <a:lnTo>
                  <a:pt x="16230600" y="20998339"/>
                </a:lnTo>
                <a:lnTo>
                  <a:pt x="0" y="20998339"/>
                </a:lnTo>
                <a:lnTo>
                  <a:pt x="0" y="0"/>
                </a:lnTo>
                <a:close/>
              </a:path>
            </a:pathLst>
          </a:custGeom>
          <a:blipFill>
            <a:blip r:embed="rId2"/>
            <a:stretch>
              <a:fillRect l="0" t="0" r="0" b="0"/>
            </a:stretch>
          </a:blipFill>
        </p:spPr>
      </p:sp>
      <p:sp>
        <p:nvSpPr>
          <p:cNvPr name="Freeform 3" id="3"/>
          <p:cNvSpPr/>
          <p:nvPr/>
        </p:nvSpPr>
        <p:spPr>
          <a:xfrm flipH="false" flipV="false" rot="0">
            <a:off x="17519385" y="7774622"/>
            <a:ext cx="1234871" cy="5567040"/>
          </a:xfrm>
          <a:custGeom>
            <a:avLst/>
            <a:gdLst/>
            <a:ahLst/>
            <a:cxnLst/>
            <a:rect r="r" b="b" t="t" l="l"/>
            <a:pathLst>
              <a:path h="5567040" w="1234871">
                <a:moveTo>
                  <a:pt x="0" y="0"/>
                </a:moveTo>
                <a:lnTo>
                  <a:pt x="1234870" y="0"/>
                </a:lnTo>
                <a:lnTo>
                  <a:pt x="1234870" y="5567040"/>
                </a:lnTo>
                <a:lnTo>
                  <a:pt x="0" y="55670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754137" y="8964640"/>
            <a:ext cx="3765248" cy="4482438"/>
          </a:xfrm>
          <a:custGeom>
            <a:avLst/>
            <a:gdLst/>
            <a:ahLst/>
            <a:cxnLst/>
            <a:rect r="r" b="b" t="t" l="l"/>
            <a:pathLst>
              <a:path h="4482438" w="3765248">
                <a:moveTo>
                  <a:pt x="0" y="0"/>
                </a:moveTo>
                <a:lnTo>
                  <a:pt x="3765248" y="0"/>
                </a:lnTo>
                <a:lnTo>
                  <a:pt x="3765248" y="4482438"/>
                </a:lnTo>
                <a:lnTo>
                  <a:pt x="0" y="44824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push dir="u"/>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7519385" y="-2504783"/>
            <a:ext cx="1234871" cy="5567040"/>
          </a:xfrm>
          <a:custGeom>
            <a:avLst/>
            <a:gdLst/>
            <a:ahLst/>
            <a:cxnLst/>
            <a:rect r="r" b="b" t="t" l="l"/>
            <a:pathLst>
              <a:path h="5567040" w="1234871">
                <a:moveTo>
                  <a:pt x="0" y="0"/>
                </a:moveTo>
                <a:lnTo>
                  <a:pt x="1234870" y="0"/>
                </a:lnTo>
                <a:lnTo>
                  <a:pt x="1234870" y="5567040"/>
                </a:lnTo>
                <a:lnTo>
                  <a:pt x="0" y="5567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95578" y="1830706"/>
            <a:ext cx="2558677" cy="3674340"/>
          </a:xfrm>
          <a:custGeom>
            <a:avLst/>
            <a:gdLst/>
            <a:ahLst/>
            <a:cxnLst/>
            <a:rect r="r" b="b" t="t" l="l"/>
            <a:pathLst>
              <a:path h="3674340" w="2558677">
                <a:moveTo>
                  <a:pt x="0" y="0"/>
                </a:moveTo>
                <a:lnTo>
                  <a:pt x="2558677" y="0"/>
                </a:lnTo>
                <a:lnTo>
                  <a:pt x="2558677" y="3674340"/>
                </a:lnTo>
                <a:lnTo>
                  <a:pt x="0" y="3674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754137" y="-1314766"/>
            <a:ext cx="3765248" cy="4482438"/>
          </a:xfrm>
          <a:custGeom>
            <a:avLst/>
            <a:gdLst/>
            <a:ahLst/>
            <a:cxnLst/>
            <a:rect r="r" b="b" t="t" l="l"/>
            <a:pathLst>
              <a:path h="4482438" w="3765248">
                <a:moveTo>
                  <a:pt x="0" y="0"/>
                </a:moveTo>
                <a:lnTo>
                  <a:pt x="3765248" y="0"/>
                </a:lnTo>
                <a:lnTo>
                  <a:pt x="3765248" y="4482438"/>
                </a:lnTo>
                <a:lnTo>
                  <a:pt x="0" y="44824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485441" y="2671523"/>
            <a:ext cx="11317118" cy="7615477"/>
          </a:xfrm>
          <a:custGeom>
            <a:avLst/>
            <a:gdLst/>
            <a:ahLst/>
            <a:cxnLst/>
            <a:rect r="r" b="b" t="t" l="l"/>
            <a:pathLst>
              <a:path h="7615477" w="11317118">
                <a:moveTo>
                  <a:pt x="0" y="0"/>
                </a:moveTo>
                <a:lnTo>
                  <a:pt x="11317118" y="0"/>
                </a:lnTo>
                <a:lnTo>
                  <a:pt x="11317118" y="7615477"/>
                </a:lnTo>
                <a:lnTo>
                  <a:pt x="0" y="7615477"/>
                </a:lnTo>
                <a:lnTo>
                  <a:pt x="0" y="0"/>
                </a:lnTo>
                <a:close/>
              </a:path>
            </a:pathLst>
          </a:custGeom>
          <a:blipFill>
            <a:blip r:embed="rId8"/>
            <a:stretch>
              <a:fillRect l="0" t="0" r="0" b="0"/>
            </a:stretch>
          </a:blipFill>
        </p:spPr>
      </p:sp>
      <p:sp>
        <p:nvSpPr>
          <p:cNvPr name="TextBox 6" id="6"/>
          <p:cNvSpPr txBox="true"/>
          <p:nvPr/>
        </p:nvSpPr>
        <p:spPr>
          <a:xfrm rot="0">
            <a:off x="1028700" y="1128657"/>
            <a:ext cx="13429146"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User interface - Statistics page</a:t>
            </a:r>
          </a:p>
        </p:txBody>
      </p:sp>
    </p:spTree>
  </p:cSld>
  <p:clrMapOvr>
    <a:masterClrMapping/>
  </p:clrMapOvr>
  <p:transition spd="slow">
    <p:push dir="u"/>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266700" y="325796"/>
            <a:ext cx="3366420" cy="2864517"/>
          </a:xfrm>
          <a:custGeom>
            <a:avLst/>
            <a:gdLst/>
            <a:ahLst/>
            <a:cxnLst/>
            <a:rect r="r" b="b" t="t" l="l"/>
            <a:pathLst>
              <a:path h="2864517" w="3366420">
                <a:moveTo>
                  <a:pt x="0" y="0"/>
                </a:moveTo>
                <a:lnTo>
                  <a:pt x="3366420" y="0"/>
                </a:lnTo>
                <a:lnTo>
                  <a:pt x="3366420" y="2864517"/>
                </a:lnTo>
                <a:lnTo>
                  <a:pt x="0" y="2864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2896" y="3097612"/>
            <a:ext cx="2765348" cy="2765348"/>
          </a:xfrm>
          <a:custGeom>
            <a:avLst/>
            <a:gdLst/>
            <a:ahLst/>
            <a:cxnLst/>
            <a:rect r="r" b="b" t="t" l="l"/>
            <a:pathLst>
              <a:path h="2765348" w="2765348">
                <a:moveTo>
                  <a:pt x="0" y="0"/>
                </a:moveTo>
                <a:lnTo>
                  <a:pt x="2765348" y="0"/>
                </a:lnTo>
                <a:lnTo>
                  <a:pt x="2765348" y="2765348"/>
                </a:lnTo>
                <a:lnTo>
                  <a:pt x="0" y="2765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671523"/>
            <a:ext cx="16230600" cy="19352736"/>
          </a:xfrm>
          <a:custGeom>
            <a:avLst/>
            <a:gdLst/>
            <a:ahLst/>
            <a:cxnLst/>
            <a:rect r="r" b="b" t="t" l="l"/>
            <a:pathLst>
              <a:path h="19352736" w="16230600">
                <a:moveTo>
                  <a:pt x="0" y="0"/>
                </a:moveTo>
                <a:lnTo>
                  <a:pt x="16230600" y="0"/>
                </a:lnTo>
                <a:lnTo>
                  <a:pt x="16230600" y="19352736"/>
                </a:lnTo>
                <a:lnTo>
                  <a:pt x="0" y="19352736"/>
                </a:lnTo>
                <a:lnTo>
                  <a:pt x="0" y="0"/>
                </a:lnTo>
                <a:close/>
              </a:path>
            </a:pathLst>
          </a:custGeom>
          <a:blipFill>
            <a:blip r:embed="rId6"/>
            <a:stretch>
              <a:fillRect l="0" t="0" r="0" b="0"/>
            </a:stretch>
          </a:blipFill>
        </p:spPr>
      </p:sp>
      <p:sp>
        <p:nvSpPr>
          <p:cNvPr name="TextBox 5" id="5"/>
          <p:cNvSpPr txBox="true"/>
          <p:nvPr/>
        </p:nvSpPr>
        <p:spPr>
          <a:xfrm rot="0">
            <a:off x="1028700" y="1128657"/>
            <a:ext cx="16230600"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User interface - Statistics dashboard</a:t>
            </a:r>
          </a:p>
        </p:txBody>
      </p:sp>
    </p:spTree>
  </p:cSld>
  <p:clrMapOvr>
    <a:masterClrMapping/>
  </p:clrMapOvr>
  <p:transition spd="slow">
    <p:push dir="u"/>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524037"/>
            <a:ext cx="16230600" cy="19352736"/>
          </a:xfrm>
          <a:custGeom>
            <a:avLst/>
            <a:gdLst/>
            <a:ahLst/>
            <a:cxnLst/>
            <a:rect r="r" b="b" t="t" l="l"/>
            <a:pathLst>
              <a:path h="19352736" w="16230600">
                <a:moveTo>
                  <a:pt x="0" y="0"/>
                </a:moveTo>
                <a:lnTo>
                  <a:pt x="16230600" y="0"/>
                </a:lnTo>
                <a:lnTo>
                  <a:pt x="16230600" y="19352736"/>
                </a:lnTo>
                <a:lnTo>
                  <a:pt x="0" y="19352736"/>
                </a:lnTo>
                <a:lnTo>
                  <a:pt x="0" y="0"/>
                </a:lnTo>
                <a:close/>
              </a:path>
            </a:pathLst>
          </a:custGeom>
          <a:blipFill>
            <a:blip r:embed="rId2"/>
            <a:stretch>
              <a:fillRect l="0" t="0" r="0" b="0"/>
            </a:stretch>
          </a:blipFill>
        </p:spPr>
      </p:sp>
    </p:spTree>
  </p:cSld>
  <p:clrMapOvr>
    <a:masterClrMapping/>
  </p:clrMapOvr>
  <p:transition spd="slow">
    <p:push dir="u"/>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5376676" y="926453"/>
            <a:ext cx="3765248" cy="4482438"/>
          </a:xfrm>
          <a:custGeom>
            <a:avLst/>
            <a:gdLst/>
            <a:ahLst/>
            <a:cxnLst/>
            <a:rect r="r" b="b" t="t" l="l"/>
            <a:pathLst>
              <a:path h="4482438" w="3765248">
                <a:moveTo>
                  <a:pt x="0" y="0"/>
                </a:moveTo>
                <a:lnTo>
                  <a:pt x="3765248" y="0"/>
                </a:lnTo>
                <a:lnTo>
                  <a:pt x="3765248" y="4482438"/>
                </a:lnTo>
                <a:lnTo>
                  <a:pt x="0" y="4482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7673877"/>
            <a:ext cx="16230600" cy="19352736"/>
          </a:xfrm>
          <a:custGeom>
            <a:avLst/>
            <a:gdLst/>
            <a:ahLst/>
            <a:cxnLst/>
            <a:rect r="r" b="b" t="t" l="l"/>
            <a:pathLst>
              <a:path h="19352736" w="16230600">
                <a:moveTo>
                  <a:pt x="0" y="0"/>
                </a:moveTo>
                <a:lnTo>
                  <a:pt x="16230600" y="0"/>
                </a:lnTo>
                <a:lnTo>
                  <a:pt x="16230600" y="19352736"/>
                </a:lnTo>
                <a:lnTo>
                  <a:pt x="0" y="19352736"/>
                </a:lnTo>
                <a:lnTo>
                  <a:pt x="0" y="0"/>
                </a:lnTo>
                <a:close/>
              </a:path>
            </a:pathLst>
          </a:custGeom>
          <a:blipFill>
            <a:blip r:embed="rId4"/>
            <a:stretch>
              <a:fillRect l="0" t="0" r="0" b="0"/>
            </a:stretch>
          </a:blipFill>
        </p:spPr>
      </p:sp>
      <p:sp>
        <p:nvSpPr>
          <p:cNvPr name="Freeform 4" id="4"/>
          <p:cNvSpPr/>
          <p:nvPr/>
        </p:nvSpPr>
        <p:spPr>
          <a:xfrm flipH="false" flipV="false" rot="0">
            <a:off x="1028700" y="4653572"/>
            <a:ext cx="16230600" cy="14900592"/>
          </a:xfrm>
          <a:custGeom>
            <a:avLst/>
            <a:gdLst/>
            <a:ahLst/>
            <a:cxnLst/>
            <a:rect r="r" b="b" t="t" l="l"/>
            <a:pathLst>
              <a:path h="14900592" w="16230600">
                <a:moveTo>
                  <a:pt x="0" y="0"/>
                </a:moveTo>
                <a:lnTo>
                  <a:pt x="16230600" y="0"/>
                </a:lnTo>
                <a:lnTo>
                  <a:pt x="16230600" y="14900593"/>
                </a:lnTo>
                <a:lnTo>
                  <a:pt x="0" y="14900593"/>
                </a:lnTo>
                <a:lnTo>
                  <a:pt x="0" y="0"/>
                </a:lnTo>
                <a:close/>
              </a:path>
            </a:pathLst>
          </a:custGeom>
          <a:blipFill>
            <a:blip r:embed="rId5"/>
            <a:stretch>
              <a:fillRect l="0" t="0" r="0" b="0"/>
            </a:stretch>
          </a:blipFill>
        </p:spPr>
      </p:sp>
      <p:sp>
        <p:nvSpPr>
          <p:cNvPr name="TextBox 5" id="5"/>
          <p:cNvSpPr txBox="true"/>
          <p:nvPr/>
        </p:nvSpPr>
        <p:spPr>
          <a:xfrm rot="0">
            <a:off x="1028700" y="2300897"/>
            <a:ext cx="16230600" cy="18192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User interface - Distribution dashboard</a:t>
            </a:r>
          </a:p>
        </p:txBody>
      </p:sp>
    </p:spTree>
  </p:cSld>
  <p:clrMapOvr>
    <a:masterClrMapping/>
  </p:clrMapOvr>
  <p:transition spd="slow">
    <p:push dir="u"/>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651817"/>
            <a:ext cx="16230600" cy="14900592"/>
          </a:xfrm>
          <a:custGeom>
            <a:avLst/>
            <a:gdLst/>
            <a:ahLst/>
            <a:cxnLst/>
            <a:rect r="r" b="b" t="t" l="l"/>
            <a:pathLst>
              <a:path h="14900592" w="16230600">
                <a:moveTo>
                  <a:pt x="0" y="0"/>
                </a:moveTo>
                <a:lnTo>
                  <a:pt x="16230600" y="0"/>
                </a:lnTo>
                <a:lnTo>
                  <a:pt x="16230600" y="14900592"/>
                </a:lnTo>
                <a:lnTo>
                  <a:pt x="0" y="14900592"/>
                </a:lnTo>
                <a:lnTo>
                  <a:pt x="0" y="0"/>
                </a:lnTo>
                <a:close/>
              </a:path>
            </a:pathLst>
          </a:custGeom>
          <a:blipFill>
            <a:blip r:embed="rId2"/>
            <a:stretch>
              <a:fillRect l="0" t="0" r="0" b="0"/>
            </a:stretch>
          </a:blipFill>
        </p:spPr>
      </p:sp>
    </p:spTree>
  </p:cSld>
  <p:clrMapOvr>
    <a:masterClrMapping/>
  </p:clrMapOvr>
  <p:transition spd="slow">
    <p:push dir="u"/>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266700" y="325796"/>
            <a:ext cx="3366420" cy="2864517"/>
          </a:xfrm>
          <a:custGeom>
            <a:avLst/>
            <a:gdLst/>
            <a:ahLst/>
            <a:cxnLst/>
            <a:rect r="r" b="b" t="t" l="l"/>
            <a:pathLst>
              <a:path h="2864517" w="3366420">
                <a:moveTo>
                  <a:pt x="0" y="0"/>
                </a:moveTo>
                <a:lnTo>
                  <a:pt x="3366420" y="0"/>
                </a:lnTo>
                <a:lnTo>
                  <a:pt x="3366420" y="2864517"/>
                </a:lnTo>
                <a:lnTo>
                  <a:pt x="0" y="28645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52896" y="3097612"/>
            <a:ext cx="2765348" cy="2765348"/>
          </a:xfrm>
          <a:custGeom>
            <a:avLst/>
            <a:gdLst/>
            <a:ahLst/>
            <a:cxnLst/>
            <a:rect r="r" b="b" t="t" l="l"/>
            <a:pathLst>
              <a:path h="2765348" w="2765348">
                <a:moveTo>
                  <a:pt x="0" y="0"/>
                </a:moveTo>
                <a:lnTo>
                  <a:pt x="2765348" y="0"/>
                </a:lnTo>
                <a:lnTo>
                  <a:pt x="2765348" y="2765348"/>
                </a:lnTo>
                <a:lnTo>
                  <a:pt x="0" y="2765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1128657"/>
            <a:ext cx="16230600"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ARIMA process preview</a:t>
            </a:r>
          </a:p>
        </p:txBody>
      </p:sp>
      <p:sp>
        <p:nvSpPr>
          <p:cNvPr name="Freeform 5" id="5"/>
          <p:cNvSpPr/>
          <p:nvPr/>
        </p:nvSpPr>
        <p:spPr>
          <a:xfrm flipH="false" flipV="false" rot="0">
            <a:off x="1028700" y="2597238"/>
            <a:ext cx="16230600" cy="3313347"/>
          </a:xfrm>
          <a:custGeom>
            <a:avLst/>
            <a:gdLst/>
            <a:ahLst/>
            <a:cxnLst/>
            <a:rect r="r" b="b" t="t" l="l"/>
            <a:pathLst>
              <a:path h="3313347" w="16230600">
                <a:moveTo>
                  <a:pt x="0" y="0"/>
                </a:moveTo>
                <a:lnTo>
                  <a:pt x="16230600" y="0"/>
                </a:lnTo>
                <a:lnTo>
                  <a:pt x="16230600" y="3313347"/>
                </a:lnTo>
                <a:lnTo>
                  <a:pt x="0" y="3313347"/>
                </a:lnTo>
                <a:lnTo>
                  <a:pt x="0" y="0"/>
                </a:lnTo>
                <a:close/>
              </a:path>
            </a:pathLst>
          </a:custGeom>
          <a:blipFill>
            <a:blip r:embed="rId7"/>
            <a:stretch>
              <a:fillRect l="0" t="0" r="0" b="0"/>
            </a:stretch>
          </a:blipFill>
        </p:spPr>
      </p:sp>
      <p:sp>
        <p:nvSpPr>
          <p:cNvPr name="Freeform 6" id="6"/>
          <p:cNvSpPr/>
          <p:nvPr/>
        </p:nvSpPr>
        <p:spPr>
          <a:xfrm flipH="false" flipV="false" rot="0">
            <a:off x="8526780" y="6536132"/>
            <a:ext cx="1234440" cy="2722168"/>
          </a:xfrm>
          <a:custGeom>
            <a:avLst/>
            <a:gdLst/>
            <a:ahLst/>
            <a:cxnLst/>
            <a:rect r="r" b="b" t="t" l="l"/>
            <a:pathLst>
              <a:path h="2722168" w="1234440">
                <a:moveTo>
                  <a:pt x="0" y="0"/>
                </a:moveTo>
                <a:lnTo>
                  <a:pt x="1234440" y="0"/>
                </a:lnTo>
                <a:lnTo>
                  <a:pt x="1234440" y="2722168"/>
                </a:lnTo>
                <a:lnTo>
                  <a:pt x="0" y="2722168"/>
                </a:lnTo>
                <a:lnTo>
                  <a:pt x="0" y="0"/>
                </a:lnTo>
                <a:close/>
              </a:path>
            </a:pathLst>
          </a:custGeom>
          <a:blipFill>
            <a:blip r:embed="rId7"/>
            <a:stretch>
              <a:fillRect l="0" t="-21717" r="-1214814" b="0"/>
            </a:stretch>
          </a:blipFill>
        </p:spPr>
      </p:sp>
      <p:sp>
        <p:nvSpPr>
          <p:cNvPr name="AutoShape 7" id="7"/>
          <p:cNvSpPr/>
          <p:nvPr/>
        </p:nvSpPr>
        <p:spPr>
          <a:xfrm>
            <a:off x="9144000" y="5929635"/>
            <a:ext cx="0" cy="606497"/>
          </a:xfrm>
          <a:prstGeom prst="line">
            <a:avLst/>
          </a:prstGeom>
          <a:ln cap="flat" w="38100">
            <a:solidFill>
              <a:srgbClr val="000000"/>
            </a:solidFill>
            <a:prstDash val="solid"/>
            <a:headEnd type="none" len="sm" w="sm"/>
            <a:tailEnd type="triangle" len="med" w="lg"/>
          </a:ln>
        </p:spPr>
      </p:sp>
    </p:spTree>
  </p:cSld>
  <p:clrMapOvr>
    <a:masterClrMapping/>
  </p:clrMapOvr>
  <p:transition spd="slow">
    <p:cover dir="u"/>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266700" y="325796"/>
            <a:ext cx="3366420" cy="2864517"/>
          </a:xfrm>
          <a:custGeom>
            <a:avLst/>
            <a:gdLst/>
            <a:ahLst/>
            <a:cxnLst/>
            <a:rect r="r" b="b" t="t" l="l"/>
            <a:pathLst>
              <a:path h="2864517" w="3366420">
                <a:moveTo>
                  <a:pt x="0" y="0"/>
                </a:moveTo>
                <a:lnTo>
                  <a:pt x="3366420" y="0"/>
                </a:lnTo>
                <a:lnTo>
                  <a:pt x="3366420" y="2864517"/>
                </a:lnTo>
                <a:lnTo>
                  <a:pt x="0" y="28645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52896" y="3097612"/>
            <a:ext cx="2765348" cy="2765348"/>
          </a:xfrm>
          <a:custGeom>
            <a:avLst/>
            <a:gdLst/>
            <a:ahLst/>
            <a:cxnLst/>
            <a:rect r="r" b="b" t="t" l="l"/>
            <a:pathLst>
              <a:path h="2765348" w="2765348">
                <a:moveTo>
                  <a:pt x="0" y="0"/>
                </a:moveTo>
                <a:lnTo>
                  <a:pt x="2765348" y="0"/>
                </a:lnTo>
                <a:lnTo>
                  <a:pt x="2765348" y="2765348"/>
                </a:lnTo>
                <a:lnTo>
                  <a:pt x="0" y="2765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1128657"/>
            <a:ext cx="16230600"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ARIMA process preview</a:t>
            </a:r>
          </a:p>
        </p:txBody>
      </p:sp>
      <p:sp>
        <p:nvSpPr>
          <p:cNvPr name="TextBox 5" id="5"/>
          <p:cNvSpPr txBox="true"/>
          <p:nvPr/>
        </p:nvSpPr>
        <p:spPr>
          <a:xfrm rot="0">
            <a:off x="4024833" y="4362450"/>
            <a:ext cx="10238333" cy="1504950"/>
          </a:xfrm>
          <a:prstGeom prst="rect">
            <a:avLst/>
          </a:prstGeom>
        </p:spPr>
        <p:txBody>
          <a:bodyPr anchor="t" rtlCol="false" tIns="0" lIns="0" bIns="0" rIns="0">
            <a:spAutoFit/>
          </a:bodyPr>
          <a:lstStyle/>
          <a:p>
            <a:pPr>
              <a:lnSpc>
                <a:spcPts val="3000"/>
              </a:lnSpc>
              <a:spcBef>
                <a:spcPct val="0"/>
              </a:spcBef>
            </a:pPr>
            <a:r>
              <a:rPr lang="en-US" sz="2000">
                <a:solidFill>
                  <a:srgbClr val="002F15"/>
                </a:solidFill>
                <a:latin typeface="Garet Bold"/>
              </a:rPr>
              <a:t>ARIMA Models</a:t>
            </a:r>
            <a:r>
              <a:rPr lang="en-US" sz="2000">
                <a:solidFill>
                  <a:srgbClr val="002F15"/>
                </a:solidFill>
                <a:latin typeface="Garet"/>
              </a:rPr>
              <a:t> are specified by three order parameters: (p, d, q):</a:t>
            </a:r>
          </a:p>
          <a:p>
            <a:pPr marL="431801" indent="-215900" lvl="1">
              <a:lnSpc>
                <a:spcPts val="3000"/>
              </a:lnSpc>
              <a:spcBef>
                <a:spcPct val="0"/>
              </a:spcBef>
              <a:buFont typeface="Arial"/>
              <a:buChar char="•"/>
            </a:pPr>
            <a:r>
              <a:rPr lang="en-US" sz="2000">
                <a:solidFill>
                  <a:srgbClr val="002F15"/>
                </a:solidFill>
                <a:latin typeface="Garet"/>
              </a:rPr>
              <a:t>p is the order of the AR term</a:t>
            </a:r>
          </a:p>
          <a:p>
            <a:pPr marL="431801" indent="-215900" lvl="1">
              <a:lnSpc>
                <a:spcPts val="3000"/>
              </a:lnSpc>
              <a:spcBef>
                <a:spcPct val="0"/>
              </a:spcBef>
              <a:buFont typeface="Arial"/>
              <a:buChar char="•"/>
            </a:pPr>
            <a:r>
              <a:rPr lang="en-US" sz="2000">
                <a:solidFill>
                  <a:srgbClr val="002F15"/>
                </a:solidFill>
                <a:latin typeface="Garet"/>
              </a:rPr>
              <a:t>q is the order of the MA term</a:t>
            </a:r>
          </a:p>
          <a:p>
            <a:pPr marL="431801" indent="-215900" lvl="1">
              <a:lnSpc>
                <a:spcPts val="3000"/>
              </a:lnSpc>
              <a:spcBef>
                <a:spcPct val="0"/>
              </a:spcBef>
              <a:buFont typeface="Arial"/>
              <a:buChar char="•"/>
            </a:pPr>
            <a:r>
              <a:rPr lang="en-US" sz="2000">
                <a:solidFill>
                  <a:srgbClr val="002F15"/>
                </a:solidFill>
                <a:latin typeface="Garet"/>
              </a:rPr>
              <a:t>d is the number of differencing required to make the time series stationary</a:t>
            </a:r>
          </a:p>
        </p:txBody>
      </p:sp>
    </p:spTree>
  </p:cSld>
  <p:clrMapOvr>
    <a:masterClrMapping/>
  </p:clrMapOvr>
  <p:transition spd="slow">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266700" y="325796"/>
            <a:ext cx="3366420" cy="2864517"/>
          </a:xfrm>
          <a:custGeom>
            <a:avLst/>
            <a:gdLst/>
            <a:ahLst/>
            <a:cxnLst/>
            <a:rect r="r" b="b" t="t" l="l"/>
            <a:pathLst>
              <a:path h="2864517" w="3366420">
                <a:moveTo>
                  <a:pt x="0" y="0"/>
                </a:moveTo>
                <a:lnTo>
                  <a:pt x="3366420" y="0"/>
                </a:lnTo>
                <a:lnTo>
                  <a:pt x="3366420" y="2864517"/>
                </a:lnTo>
                <a:lnTo>
                  <a:pt x="0" y="2864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2896" y="3097612"/>
            <a:ext cx="2765348" cy="2765348"/>
          </a:xfrm>
          <a:custGeom>
            <a:avLst/>
            <a:gdLst/>
            <a:ahLst/>
            <a:cxnLst/>
            <a:rect r="r" b="b" t="t" l="l"/>
            <a:pathLst>
              <a:path h="2765348" w="2765348">
                <a:moveTo>
                  <a:pt x="0" y="0"/>
                </a:moveTo>
                <a:lnTo>
                  <a:pt x="2765348" y="0"/>
                </a:lnTo>
                <a:lnTo>
                  <a:pt x="2765348" y="2765348"/>
                </a:lnTo>
                <a:lnTo>
                  <a:pt x="0" y="2765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732483"/>
            <a:ext cx="10707030" cy="6525817"/>
          </a:xfrm>
          <a:custGeom>
            <a:avLst/>
            <a:gdLst/>
            <a:ahLst/>
            <a:cxnLst/>
            <a:rect r="r" b="b" t="t" l="l"/>
            <a:pathLst>
              <a:path h="6525817" w="10707030">
                <a:moveTo>
                  <a:pt x="0" y="0"/>
                </a:moveTo>
                <a:lnTo>
                  <a:pt x="10707030" y="0"/>
                </a:lnTo>
                <a:lnTo>
                  <a:pt x="10707030" y="6525817"/>
                </a:lnTo>
                <a:lnTo>
                  <a:pt x="0" y="6525817"/>
                </a:lnTo>
                <a:lnTo>
                  <a:pt x="0" y="0"/>
                </a:lnTo>
                <a:close/>
              </a:path>
            </a:pathLst>
          </a:custGeom>
          <a:blipFill>
            <a:blip r:embed="rId6"/>
            <a:stretch>
              <a:fillRect l="0" t="0" r="0" b="0"/>
            </a:stretch>
          </a:blipFill>
        </p:spPr>
      </p:sp>
      <p:sp>
        <p:nvSpPr>
          <p:cNvPr name="Freeform 5" id="5"/>
          <p:cNvSpPr/>
          <p:nvPr/>
        </p:nvSpPr>
        <p:spPr>
          <a:xfrm flipH="false" flipV="false" rot="0">
            <a:off x="14037697" y="2732483"/>
            <a:ext cx="3221603" cy="386592"/>
          </a:xfrm>
          <a:custGeom>
            <a:avLst/>
            <a:gdLst/>
            <a:ahLst/>
            <a:cxnLst/>
            <a:rect r="r" b="b" t="t" l="l"/>
            <a:pathLst>
              <a:path h="386592" w="3221603">
                <a:moveTo>
                  <a:pt x="0" y="0"/>
                </a:moveTo>
                <a:lnTo>
                  <a:pt x="3221603" y="0"/>
                </a:lnTo>
                <a:lnTo>
                  <a:pt x="3221603" y="386592"/>
                </a:lnTo>
                <a:lnTo>
                  <a:pt x="0" y="386592"/>
                </a:lnTo>
                <a:lnTo>
                  <a:pt x="0" y="0"/>
                </a:lnTo>
                <a:close/>
              </a:path>
            </a:pathLst>
          </a:custGeom>
          <a:blipFill>
            <a:blip r:embed="rId7"/>
            <a:stretch>
              <a:fillRect l="0" t="0" r="0" b="0"/>
            </a:stretch>
          </a:blipFill>
        </p:spPr>
      </p:sp>
      <p:sp>
        <p:nvSpPr>
          <p:cNvPr name="TextBox 6" id="6"/>
          <p:cNvSpPr txBox="true"/>
          <p:nvPr/>
        </p:nvSpPr>
        <p:spPr>
          <a:xfrm rot="0">
            <a:off x="1028700" y="1128657"/>
            <a:ext cx="16230600"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ARIMA process preview</a:t>
            </a:r>
          </a:p>
        </p:txBody>
      </p:sp>
      <p:sp>
        <p:nvSpPr>
          <p:cNvPr name="TextBox 7" id="7"/>
          <p:cNvSpPr txBox="true"/>
          <p:nvPr/>
        </p:nvSpPr>
        <p:spPr>
          <a:xfrm rot="0">
            <a:off x="5612595" y="2159170"/>
            <a:ext cx="1539240" cy="447675"/>
          </a:xfrm>
          <a:prstGeom prst="rect">
            <a:avLst/>
          </a:prstGeom>
        </p:spPr>
        <p:txBody>
          <a:bodyPr anchor="t" rtlCol="false" tIns="0" lIns="0" bIns="0" rIns="0">
            <a:spAutoFit/>
          </a:bodyPr>
          <a:lstStyle/>
          <a:p>
            <a:pPr>
              <a:lnSpc>
                <a:spcPts val="3840"/>
              </a:lnSpc>
            </a:pPr>
            <a:r>
              <a:rPr lang="en-US" sz="3200">
                <a:solidFill>
                  <a:srgbClr val="002F15"/>
                </a:solidFill>
                <a:latin typeface="Sergio Trendy"/>
              </a:rPr>
              <a:t>Output</a:t>
            </a:r>
          </a:p>
        </p:txBody>
      </p:sp>
      <p:sp>
        <p:nvSpPr>
          <p:cNvPr name="TextBox 8" id="8"/>
          <p:cNvSpPr txBox="true"/>
          <p:nvPr/>
        </p:nvSpPr>
        <p:spPr>
          <a:xfrm rot="0">
            <a:off x="14665518" y="2159170"/>
            <a:ext cx="1965960" cy="447675"/>
          </a:xfrm>
          <a:prstGeom prst="rect">
            <a:avLst/>
          </a:prstGeom>
        </p:spPr>
        <p:txBody>
          <a:bodyPr anchor="t" rtlCol="false" tIns="0" lIns="0" bIns="0" rIns="0">
            <a:spAutoFit/>
          </a:bodyPr>
          <a:lstStyle/>
          <a:p>
            <a:pPr>
              <a:lnSpc>
                <a:spcPts val="3840"/>
              </a:lnSpc>
            </a:pPr>
            <a:r>
              <a:rPr lang="en-US" sz="3200">
                <a:solidFill>
                  <a:srgbClr val="002F15"/>
                </a:solidFill>
                <a:latin typeface="Sergio Trendy"/>
              </a:rPr>
              <a:t>Forecast</a:t>
            </a:r>
          </a:p>
        </p:txBody>
      </p:sp>
    </p:spTree>
  </p:cSld>
  <p:clrMapOvr>
    <a:masterClrMapping/>
  </p:clrMapOvr>
  <p:transition spd="slow">
    <p:fade/>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878036" cy="10287000"/>
          </a:xfrm>
          <a:custGeom>
            <a:avLst/>
            <a:gdLst/>
            <a:ahLst/>
            <a:cxnLst/>
            <a:rect r="r" b="b" t="t" l="l"/>
            <a:pathLst>
              <a:path h="10287000" w="9878036">
                <a:moveTo>
                  <a:pt x="0" y="0"/>
                </a:moveTo>
                <a:lnTo>
                  <a:pt x="9878036" y="0"/>
                </a:lnTo>
                <a:lnTo>
                  <a:pt x="9878036" y="10287000"/>
                </a:lnTo>
                <a:lnTo>
                  <a:pt x="0" y="10287000"/>
                </a:lnTo>
                <a:lnTo>
                  <a:pt x="0" y="0"/>
                </a:lnTo>
                <a:close/>
              </a:path>
            </a:pathLst>
          </a:custGeom>
          <a:blipFill>
            <a:blip r:embed="rId3"/>
            <a:stretch>
              <a:fillRect l="-27101" t="0" r="-11535" b="0"/>
            </a:stretch>
          </a:blipFill>
        </p:spPr>
      </p:sp>
      <p:sp>
        <p:nvSpPr>
          <p:cNvPr name="TextBox 3" id="3"/>
          <p:cNvSpPr txBox="true"/>
          <p:nvPr/>
        </p:nvSpPr>
        <p:spPr>
          <a:xfrm rot="0">
            <a:off x="10011596" y="4514201"/>
            <a:ext cx="8125618" cy="2390775"/>
          </a:xfrm>
          <a:prstGeom prst="rect">
            <a:avLst/>
          </a:prstGeom>
        </p:spPr>
        <p:txBody>
          <a:bodyPr anchor="t" rtlCol="false" tIns="0" lIns="0" bIns="0" rIns="0">
            <a:spAutoFit/>
          </a:bodyPr>
          <a:lstStyle/>
          <a:p>
            <a:pPr algn="ctr">
              <a:lnSpc>
                <a:spcPts val="4799"/>
              </a:lnSpc>
              <a:spcBef>
                <a:spcPct val="0"/>
              </a:spcBef>
            </a:pPr>
            <a:r>
              <a:rPr lang="en-US" sz="3999">
                <a:solidFill>
                  <a:srgbClr val="002F15"/>
                </a:solidFill>
                <a:latin typeface="Garet"/>
              </a:rPr>
              <a:t>The lack of data and ressources is the biggest obstructing barrier of our project.</a:t>
            </a:r>
          </a:p>
        </p:txBody>
      </p:sp>
      <p:sp>
        <p:nvSpPr>
          <p:cNvPr name="TextBox 4" id="4"/>
          <p:cNvSpPr txBox="true"/>
          <p:nvPr/>
        </p:nvSpPr>
        <p:spPr>
          <a:xfrm rot="0">
            <a:off x="11756637" y="1114425"/>
            <a:ext cx="4934638"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Conclusion</a:t>
            </a:r>
          </a:p>
        </p:txBody>
      </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Freeform 2" id="2"/>
          <p:cNvSpPr/>
          <p:nvPr/>
        </p:nvSpPr>
        <p:spPr>
          <a:xfrm flipH="false" flipV="false" rot="0">
            <a:off x="12504073" y="295025"/>
            <a:ext cx="4369597" cy="3082552"/>
          </a:xfrm>
          <a:custGeom>
            <a:avLst/>
            <a:gdLst/>
            <a:ahLst/>
            <a:cxnLst/>
            <a:rect r="r" b="b" t="t" l="l"/>
            <a:pathLst>
              <a:path h="3082552" w="4369597">
                <a:moveTo>
                  <a:pt x="0" y="0"/>
                </a:moveTo>
                <a:lnTo>
                  <a:pt x="4369597" y="0"/>
                </a:lnTo>
                <a:lnTo>
                  <a:pt x="4369597" y="3082552"/>
                </a:lnTo>
                <a:lnTo>
                  <a:pt x="0" y="30825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5783927" y="2714815"/>
            <a:ext cx="6720146" cy="3360073"/>
            <a:chOff x="0" y="0"/>
            <a:chExt cx="6350000" cy="3175000"/>
          </a:xfrm>
        </p:grpSpPr>
        <p:sp>
          <p:nvSpPr>
            <p:cNvPr name="Freeform 4" id="4"/>
            <p:cNvSpPr/>
            <p:nvPr/>
          </p:nvSpPr>
          <p:spPr>
            <a:xfrm flipH="false" flipV="false" rot="0">
              <a:off x="0" y="0"/>
              <a:ext cx="6350000" cy="3175000"/>
            </a:xfrm>
            <a:custGeom>
              <a:avLst/>
              <a:gdLst/>
              <a:ahLst/>
              <a:cxnLst/>
              <a:rect r="r" b="b" t="t" l="l"/>
              <a:pathLst>
                <a:path h="3175000" w="6350000">
                  <a:moveTo>
                    <a:pt x="0" y="2286000"/>
                  </a:moveTo>
                  <a:lnTo>
                    <a:pt x="0" y="889000"/>
                  </a:lnTo>
                  <a:cubicBezTo>
                    <a:pt x="0" y="397510"/>
                    <a:pt x="397510" y="0"/>
                    <a:pt x="889000" y="0"/>
                  </a:cubicBezTo>
                  <a:lnTo>
                    <a:pt x="5461000" y="0"/>
                  </a:lnTo>
                  <a:cubicBezTo>
                    <a:pt x="5952490" y="0"/>
                    <a:pt x="6350000" y="397510"/>
                    <a:pt x="6350000" y="889000"/>
                  </a:cubicBezTo>
                  <a:lnTo>
                    <a:pt x="6350000" y="2286000"/>
                  </a:lnTo>
                  <a:cubicBezTo>
                    <a:pt x="6350000" y="2777490"/>
                    <a:pt x="5952490" y="3175000"/>
                    <a:pt x="5461000" y="3175000"/>
                  </a:cubicBezTo>
                  <a:lnTo>
                    <a:pt x="889000" y="3175000"/>
                  </a:lnTo>
                  <a:cubicBezTo>
                    <a:pt x="397510" y="3175000"/>
                    <a:pt x="0" y="2777490"/>
                    <a:pt x="0" y="2286000"/>
                  </a:cubicBezTo>
                  <a:close/>
                </a:path>
              </a:pathLst>
            </a:custGeom>
            <a:blipFill>
              <a:blip r:embed="rId5"/>
              <a:stretch>
                <a:fillRect l="0" t="-16666" r="0" b="-16666"/>
              </a:stretch>
            </a:blipFill>
          </p:spPr>
        </p:sp>
      </p:grpSp>
      <p:grpSp>
        <p:nvGrpSpPr>
          <p:cNvPr name="Group 5" id="5"/>
          <p:cNvGrpSpPr/>
          <p:nvPr/>
        </p:nvGrpSpPr>
        <p:grpSpPr>
          <a:xfrm rot="0">
            <a:off x="750204" y="6327239"/>
            <a:ext cx="6720146" cy="3360073"/>
            <a:chOff x="0" y="0"/>
            <a:chExt cx="6350000" cy="3175000"/>
          </a:xfrm>
        </p:grpSpPr>
        <p:sp>
          <p:nvSpPr>
            <p:cNvPr name="Freeform 6" id="6"/>
            <p:cNvSpPr/>
            <p:nvPr/>
          </p:nvSpPr>
          <p:spPr>
            <a:xfrm flipH="false" flipV="false" rot="0">
              <a:off x="0" y="0"/>
              <a:ext cx="6350000" cy="3175000"/>
            </a:xfrm>
            <a:custGeom>
              <a:avLst/>
              <a:gdLst/>
              <a:ahLst/>
              <a:cxnLst/>
              <a:rect r="r" b="b" t="t" l="l"/>
              <a:pathLst>
                <a:path h="3175000" w="6350000">
                  <a:moveTo>
                    <a:pt x="0" y="2286000"/>
                  </a:moveTo>
                  <a:lnTo>
                    <a:pt x="0" y="889000"/>
                  </a:lnTo>
                  <a:cubicBezTo>
                    <a:pt x="0" y="397510"/>
                    <a:pt x="397510" y="0"/>
                    <a:pt x="889000" y="0"/>
                  </a:cubicBezTo>
                  <a:lnTo>
                    <a:pt x="5461000" y="0"/>
                  </a:lnTo>
                  <a:cubicBezTo>
                    <a:pt x="5952490" y="0"/>
                    <a:pt x="6350000" y="397510"/>
                    <a:pt x="6350000" y="889000"/>
                  </a:cubicBezTo>
                  <a:lnTo>
                    <a:pt x="6350000" y="2286000"/>
                  </a:lnTo>
                  <a:cubicBezTo>
                    <a:pt x="6350000" y="2777490"/>
                    <a:pt x="5952490" y="3175000"/>
                    <a:pt x="5461000" y="3175000"/>
                  </a:cubicBezTo>
                  <a:lnTo>
                    <a:pt x="889000" y="3175000"/>
                  </a:lnTo>
                  <a:cubicBezTo>
                    <a:pt x="397510" y="3175000"/>
                    <a:pt x="0" y="2777490"/>
                    <a:pt x="0" y="2286000"/>
                  </a:cubicBezTo>
                  <a:close/>
                </a:path>
              </a:pathLst>
            </a:custGeom>
            <a:blipFill>
              <a:blip r:embed="rId6"/>
              <a:stretch>
                <a:fillRect l="0" t="-6470" r="0" b="-6470"/>
              </a:stretch>
            </a:blipFill>
          </p:spPr>
        </p:sp>
      </p:grpSp>
      <p:sp>
        <p:nvSpPr>
          <p:cNvPr name="Freeform 7" id="7"/>
          <p:cNvSpPr/>
          <p:nvPr/>
        </p:nvSpPr>
        <p:spPr>
          <a:xfrm flipH="true" flipV="false" rot="0">
            <a:off x="16139318" y="-581233"/>
            <a:ext cx="3192630" cy="4200829"/>
          </a:xfrm>
          <a:custGeom>
            <a:avLst/>
            <a:gdLst/>
            <a:ahLst/>
            <a:cxnLst/>
            <a:rect r="r" b="b" t="t" l="l"/>
            <a:pathLst>
              <a:path h="4200829" w="3192630">
                <a:moveTo>
                  <a:pt x="3192630" y="0"/>
                </a:moveTo>
                <a:lnTo>
                  <a:pt x="0" y="0"/>
                </a:lnTo>
                <a:lnTo>
                  <a:pt x="0" y="4200829"/>
                </a:lnTo>
                <a:lnTo>
                  <a:pt x="3192630" y="4200829"/>
                </a:lnTo>
                <a:lnTo>
                  <a:pt x="319263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4521608" y="2575063"/>
            <a:ext cx="4521608" cy="3322159"/>
          </a:xfrm>
          <a:custGeom>
            <a:avLst/>
            <a:gdLst/>
            <a:ahLst/>
            <a:cxnLst/>
            <a:rect r="r" b="b" t="t" l="l"/>
            <a:pathLst>
              <a:path h="3322159" w="4521608">
                <a:moveTo>
                  <a:pt x="4521608" y="0"/>
                </a:moveTo>
                <a:lnTo>
                  <a:pt x="0" y="0"/>
                </a:lnTo>
                <a:lnTo>
                  <a:pt x="0" y="3322159"/>
                </a:lnTo>
                <a:lnTo>
                  <a:pt x="4521608" y="3322159"/>
                </a:lnTo>
                <a:lnTo>
                  <a:pt x="452160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p:nvPr/>
        </p:nvGrpSpPr>
        <p:grpSpPr>
          <a:xfrm rot="0">
            <a:off x="12737692" y="2714815"/>
            <a:ext cx="4800104" cy="3360073"/>
            <a:chOff x="0" y="0"/>
            <a:chExt cx="6350000" cy="4445000"/>
          </a:xfrm>
        </p:grpSpPr>
        <p:sp>
          <p:nvSpPr>
            <p:cNvPr name="Freeform 10" id="10"/>
            <p:cNvSpPr/>
            <p:nvPr/>
          </p:nvSpPr>
          <p:spPr>
            <a:xfrm flipH="false" flipV="false" rot="0">
              <a:off x="0" y="0"/>
              <a:ext cx="6350000" cy="4445000"/>
            </a:xfrm>
            <a:custGeom>
              <a:avLst/>
              <a:gdLst/>
              <a:ahLst/>
              <a:cxnLst/>
              <a:rect r="r" b="b" t="t" l="l"/>
              <a:pathLst>
                <a:path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11"/>
              <a:stretch>
                <a:fillRect l="-2500" t="0" r="-2500" b="0"/>
              </a:stretch>
            </a:blipFill>
          </p:spPr>
        </p:sp>
      </p:grpSp>
      <p:grpSp>
        <p:nvGrpSpPr>
          <p:cNvPr name="Group 11" id="11"/>
          <p:cNvGrpSpPr/>
          <p:nvPr/>
        </p:nvGrpSpPr>
        <p:grpSpPr>
          <a:xfrm rot="0">
            <a:off x="12737692" y="6327239"/>
            <a:ext cx="4800104" cy="3360073"/>
            <a:chOff x="0" y="0"/>
            <a:chExt cx="6350000" cy="4445000"/>
          </a:xfrm>
        </p:grpSpPr>
        <p:sp>
          <p:nvSpPr>
            <p:cNvPr name="Freeform 12" id="12"/>
            <p:cNvSpPr/>
            <p:nvPr/>
          </p:nvSpPr>
          <p:spPr>
            <a:xfrm flipH="false" flipV="false" rot="0">
              <a:off x="0" y="0"/>
              <a:ext cx="6350000" cy="4445000"/>
            </a:xfrm>
            <a:custGeom>
              <a:avLst/>
              <a:gdLst/>
              <a:ahLst/>
              <a:cxnLst/>
              <a:rect r="r" b="b" t="t" l="l"/>
              <a:pathLst>
                <a:path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12"/>
              <a:stretch>
                <a:fillRect l="-8333" t="0" r="-8333" b="0"/>
              </a:stretch>
            </a:blipFill>
          </p:spPr>
        </p:sp>
      </p:grpSp>
      <p:grpSp>
        <p:nvGrpSpPr>
          <p:cNvPr name="Group 13" id="13"/>
          <p:cNvGrpSpPr/>
          <p:nvPr/>
        </p:nvGrpSpPr>
        <p:grpSpPr>
          <a:xfrm rot="0">
            <a:off x="750204" y="2714815"/>
            <a:ext cx="4800104" cy="3360073"/>
            <a:chOff x="0" y="0"/>
            <a:chExt cx="6350000" cy="4445000"/>
          </a:xfrm>
        </p:grpSpPr>
        <p:sp>
          <p:nvSpPr>
            <p:cNvPr name="Freeform 14" id="14"/>
            <p:cNvSpPr/>
            <p:nvPr/>
          </p:nvSpPr>
          <p:spPr>
            <a:xfrm flipH="false" flipV="false" rot="0">
              <a:off x="0" y="0"/>
              <a:ext cx="6350000" cy="4445000"/>
            </a:xfrm>
            <a:custGeom>
              <a:avLst/>
              <a:gdLst/>
              <a:ahLst/>
              <a:cxnLst/>
              <a:rect r="r" b="b" t="t" l="l"/>
              <a:pathLst>
                <a:path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13"/>
              <a:stretch>
                <a:fillRect l="-27777" t="0" r="-27777" b="0"/>
              </a:stretch>
            </a:blipFill>
          </p:spPr>
        </p:sp>
      </p:grpSp>
      <p:grpSp>
        <p:nvGrpSpPr>
          <p:cNvPr name="Group 15" id="15"/>
          <p:cNvGrpSpPr/>
          <p:nvPr/>
        </p:nvGrpSpPr>
        <p:grpSpPr>
          <a:xfrm rot="0">
            <a:off x="7703969" y="6327239"/>
            <a:ext cx="4800104" cy="3360073"/>
            <a:chOff x="0" y="0"/>
            <a:chExt cx="6350000" cy="4445000"/>
          </a:xfrm>
        </p:grpSpPr>
        <p:sp>
          <p:nvSpPr>
            <p:cNvPr name="Freeform 16" id="16"/>
            <p:cNvSpPr/>
            <p:nvPr/>
          </p:nvSpPr>
          <p:spPr>
            <a:xfrm flipH="false" flipV="false" rot="0">
              <a:off x="0" y="0"/>
              <a:ext cx="6350000" cy="4445000"/>
            </a:xfrm>
            <a:custGeom>
              <a:avLst/>
              <a:gdLst/>
              <a:ahLst/>
              <a:cxnLst/>
              <a:rect r="r" b="b" t="t" l="l"/>
              <a:pathLst>
                <a:path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14"/>
              <a:stretch>
                <a:fillRect l="-4481" t="0" r="-4481" b="0"/>
              </a:stretch>
            </a:blipFill>
          </p:spPr>
        </p:sp>
      </p:grpSp>
      <p:sp>
        <p:nvSpPr>
          <p:cNvPr name="TextBox 17" id="17"/>
          <p:cNvSpPr txBox="true"/>
          <p:nvPr/>
        </p:nvSpPr>
        <p:spPr>
          <a:xfrm rot="0">
            <a:off x="1028700" y="1128657"/>
            <a:ext cx="10391123"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Introduction</a:t>
            </a:r>
          </a:p>
        </p:txBody>
      </p:sp>
    </p:spTree>
  </p:cSld>
  <p:clrMapOvr>
    <a:masterClrMapping/>
  </p:clrMapOvr>
  <p:transition spd="slow">
    <p:push dir="d"/>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16230600" cy="885825"/>
          </a:xfrm>
          <a:prstGeom prst="rect">
            <a:avLst/>
          </a:prstGeom>
        </p:spPr>
        <p:txBody>
          <a:bodyPr anchor="t" rtlCol="false" tIns="0" lIns="0" bIns="0" rIns="0">
            <a:spAutoFit/>
          </a:bodyPr>
          <a:lstStyle/>
          <a:p>
            <a:pPr>
              <a:lnSpc>
                <a:spcPts val="7679"/>
              </a:lnSpc>
            </a:pPr>
            <a:r>
              <a:rPr lang="en-US" sz="6399">
                <a:solidFill>
                  <a:srgbClr val="002F15"/>
                </a:solidFill>
                <a:latin typeface="Sergio Trendy"/>
              </a:rPr>
              <a:t>Sources</a:t>
            </a:r>
          </a:p>
        </p:txBody>
      </p:sp>
      <p:sp>
        <p:nvSpPr>
          <p:cNvPr name="TextBox 3" id="3"/>
          <p:cNvSpPr txBox="true"/>
          <p:nvPr/>
        </p:nvSpPr>
        <p:spPr>
          <a:xfrm rot="0">
            <a:off x="1028700" y="2133393"/>
            <a:ext cx="16230600" cy="1219200"/>
          </a:xfrm>
          <a:prstGeom prst="rect">
            <a:avLst/>
          </a:prstGeom>
        </p:spPr>
        <p:txBody>
          <a:bodyPr anchor="t" rtlCol="false" tIns="0" lIns="0" bIns="0" rIns="0">
            <a:spAutoFit/>
          </a:bodyPr>
          <a:lstStyle/>
          <a:p>
            <a:pPr>
              <a:lnSpc>
                <a:spcPts val="2400"/>
              </a:lnSpc>
              <a:spcBef>
                <a:spcPct val="0"/>
              </a:spcBef>
            </a:pPr>
            <a:r>
              <a:rPr lang="en-US" sz="2000">
                <a:solidFill>
                  <a:srgbClr val="002F15"/>
                </a:solidFill>
                <a:latin typeface="Garet"/>
              </a:rPr>
              <a:t>High Commission for Planning of the Kingdom of Morocco</a:t>
            </a:r>
            <a:r>
              <a:rPr lang="en-US" sz="2000">
                <a:solidFill>
                  <a:srgbClr val="002F15"/>
                </a:solidFill>
                <a:latin typeface="Garet"/>
              </a:rPr>
              <a:t>. </a:t>
            </a:r>
          </a:p>
          <a:p>
            <a:pPr>
              <a:lnSpc>
                <a:spcPts val="2400"/>
              </a:lnSpc>
              <a:spcBef>
                <a:spcPct val="0"/>
              </a:spcBef>
            </a:pPr>
            <a:r>
              <a:rPr lang="en-US" sz="2000" u="sng">
                <a:solidFill>
                  <a:srgbClr val="002F15"/>
                </a:solidFill>
                <a:latin typeface="Garet"/>
                <a:hlinkClick r:id="rId3" tooltip="https://www.hcp.ma/downloads/?tag=Annuaires+statistiques+des+r%C3%A9gions"/>
              </a:rPr>
              <a:t>https://www.hcp.ma/downloads/?tag=Annuaires+statistiques+des+r%C3%A9gions</a:t>
            </a:r>
          </a:p>
          <a:p>
            <a:pPr>
              <a:lnSpc>
                <a:spcPts val="2400"/>
              </a:lnSpc>
              <a:spcBef>
                <a:spcPct val="0"/>
              </a:spcBef>
            </a:pPr>
            <a:r>
              <a:rPr lang="en-US" sz="2000" u="sng">
                <a:solidFill>
                  <a:srgbClr val="002F15"/>
                </a:solidFill>
                <a:latin typeface="Garet"/>
                <a:hlinkClick r:id="rId4" tooltip="https://www.hcp.ma/downloads/?tag=Annuaires+statistiques+du+Maroc"/>
              </a:rPr>
              <a:t>https://www.hcp.ma/downloads/?tag=Annuaires+statistiques+du+Maroc</a:t>
            </a:r>
          </a:p>
          <a:p>
            <a:pPr>
              <a:lnSpc>
                <a:spcPts val="2400"/>
              </a:lnSpc>
              <a:spcBef>
                <a:spcPct val="0"/>
              </a:spcBef>
            </a:pPr>
            <a:r>
              <a:rPr lang="en-US" sz="2000" u="sng">
                <a:solidFill>
                  <a:srgbClr val="002F15"/>
                </a:solidFill>
                <a:latin typeface="Garet"/>
                <a:hlinkClick r:id="rId5" tooltip="https://www.hcp.ma/downloads/?tag=Annuaires+statistiques+r%C3%A9gionaux"/>
              </a:rPr>
              <a:t>https://www.hcp.ma/downloads/?tag=Annuaires+statistiques+r%C3%A9gionaux</a:t>
            </a:r>
          </a:p>
        </p:txBody>
      </p:sp>
      <p:sp>
        <p:nvSpPr>
          <p:cNvPr name="TextBox 4" id="4"/>
          <p:cNvSpPr txBox="true"/>
          <p:nvPr/>
        </p:nvSpPr>
        <p:spPr>
          <a:xfrm rot="0">
            <a:off x="1028700" y="3485943"/>
            <a:ext cx="16230600" cy="914400"/>
          </a:xfrm>
          <a:prstGeom prst="rect">
            <a:avLst/>
          </a:prstGeom>
        </p:spPr>
        <p:txBody>
          <a:bodyPr anchor="t" rtlCol="false" tIns="0" lIns="0" bIns="0" rIns="0">
            <a:spAutoFit/>
          </a:bodyPr>
          <a:lstStyle/>
          <a:p>
            <a:pPr>
              <a:lnSpc>
                <a:spcPts val="2400"/>
              </a:lnSpc>
            </a:pPr>
            <a:r>
              <a:rPr lang="en-US" sz="2000">
                <a:solidFill>
                  <a:srgbClr val="002F15"/>
                </a:solidFill>
                <a:latin typeface="Garet Light"/>
              </a:rPr>
              <a:t>Edinburgh Research Archive, GIS – Techniques and Methods.</a:t>
            </a:r>
          </a:p>
          <a:p>
            <a:pPr>
              <a:lnSpc>
                <a:spcPts val="2400"/>
              </a:lnSpc>
              <a:spcBef>
                <a:spcPct val="0"/>
              </a:spcBef>
            </a:pPr>
            <a:r>
              <a:rPr lang="en-US" sz="2000" u="sng">
                <a:solidFill>
                  <a:srgbClr val="002F15"/>
                </a:solidFill>
                <a:latin typeface="Garet Light"/>
                <a:hlinkClick r:id="rId6" tooltip="https://era.ed.ac.uk/bitstream/handle/1842/854/chp_2.pdf;jsessionid=8B60CEDBD5E173014299EB99ED6CA018?sequence=11"/>
              </a:rPr>
              <a:t>https://era.ed.ac.uk/bitstream/handle/1842/854/chp_2.pdf;jsessionid=8B60CEDBD5E173014299EB99ED6CA018?sequence=11</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801644" y="1114425"/>
            <a:ext cx="5510213" cy="885825"/>
          </a:xfrm>
          <a:prstGeom prst="rect">
            <a:avLst/>
          </a:prstGeom>
        </p:spPr>
        <p:txBody>
          <a:bodyPr anchor="t" rtlCol="false" tIns="0" lIns="0" bIns="0" rIns="0">
            <a:spAutoFit/>
          </a:bodyPr>
          <a:lstStyle/>
          <a:p>
            <a:pPr>
              <a:lnSpc>
                <a:spcPts val="7679"/>
              </a:lnSpc>
            </a:pPr>
            <a:r>
              <a:rPr lang="en-US" sz="6399">
                <a:solidFill>
                  <a:srgbClr val="FFFFFF"/>
                </a:solidFill>
                <a:latin typeface="Sergio Trendy"/>
              </a:rPr>
              <a:t>Problematic</a:t>
            </a:r>
          </a:p>
        </p:txBody>
      </p:sp>
      <p:grpSp>
        <p:nvGrpSpPr>
          <p:cNvPr name="Group 4" id="4"/>
          <p:cNvGrpSpPr/>
          <p:nvPr/>
        </p:nvGrpSpPr>
        <p:grpSpPr>
          <a:xfrm rot="0">
            <a:off x="499100" y="3771900"/>
            <a:ext cx="8115300" cy="4143375"/>
            <a:chOff x="0" y="0"/>
            <a:chExt cx="10820400" cy="5524500"/>
          </a:xfrm>
        </p:grpSpPr>
        <p:sp>
          <p:nvSpPr>
            <p:cNvPr name="TextBox 5" id="5"/>
            <p:cNvSpPr txBox="true"/>
            <p:nvPr/>
          </p:nvSpPr>
          <p:spPr>
            <a:xfrm rot="0">
              <a:off x="1049129" y="9525"/>
              <a:ext cx="8722143" cy="790575"/>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Garet"/>
                </a:rPr>
                <a:t>Agricultural Productivity</a:t>
              </a:r>
            </a:p>
          </p:txBody>
        </p:sp>
        <p:sp>
          <p:nvSpPr>
            <p:cNvPr name="TextBox 6" id="6"/>
            <p:cNvSpPr txBox="true"/>
            <p:nvPr/>
          </p:nvSpPr>
          <p:spPr>
            <a:xfrm rot="0">
              <a:off x="1870718" y="1317625"/>
              <a:ext cx="7078964" cy="790575"/>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Garet"/>
                </a:rPr>
                <a:t>Regional Disparities</a:t>
              </a:r>
            </a:p>
          </p:txBody>
        </p:sp>
        <p:sp>
          <p:nvSpPr>
            <p:cNvPr name="TextBox 7" id="7"/>
            <p:cNvSpPr txBox="true"/>
            <p:nvPr/>
          </p:nvSpPr>
          <p:spPr>
            <a:xfrm rot="0">
              <a:off x="0" y="2625725"/>
              <a:ext cx="10820400" cy="1590675"/>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Garet"/>
                </a:rPr>
                <a:t>Inefficiencies in Food Distribution</a:t>
              </a:r>
            </a:p>
          </p:txBody>
        </p:sp>
        <p:sp>
          <p:nvSpPr>
            <p:cNvPr name="TextBox 8" id="8"/>
            <p:cNvSpPr txBox="true"/>
            <p:nvPr/>
          </p:nvSpPr>
          <p:spPr>
            <a:xfrm rot="0">
              <a:off x="1843982" y="4733925"/>
              <a:ext cx="7132436" cy="790575"/>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Garet"/>
                </a:rPr>
                <a:t>Resource Utilization</a:t>
              </a:r>
            </a:p>
          </p:txBody>
        </p:sp>
      </p:grpSp>
      <p:sp>
        <p:nvSpPr>
          <p:cNvPr name="TextBox 9" id="9"/>
          <p:cNvSpPr txBox="true"/>
          <p:nvPr/>
        </p:nvSpPr>
        <p:spPr>
          <a:xfrm rot="0">
            <a:off x="11880478" y="1114425"/>
            <a:ext cx="4611497" cy="885825"/>
          </a:xfrm>
          <a:prstGeom prst="rect">
            <a:avLst/>
          </a:prstGeom>
        </p:spPr>
        <p:txBody>
          <a:bodyPr anchor="t" rtlCol="false" tIns="0" lIns="0" bIns="0" rIns="0">
            <a:spAutoFit/>
          </a:bodyPr>
          <a:lstStyle/>
          <a:p>
            <a:pPr>
              <a:lnSpc>
                <a:spcPts val="7679"/>
              </a:lnSpc>
            </a:pPr>
            <a:r>
              <a:rPr lang="en-US" sz="6399">
                <a:solidFill>
                  <a:srgbClr val="FFFFFF"/>
                </a:solidFill>
                <a:latin typeface="Sergio Trendy"/>
              </a:rPr>
              <a:t>Objectives</a:t>
            </a:r>
          </a:p>
        </p:txBody>
      </p:sp>
      <p:sp>
        <p:nvSpPr>
          <p:cNvPr name="TextBox 10" id="10"/>
          <p:cNvSpPr txBox="true"/>
          <p:nvPr/>
        </p:nvSpPr>
        <p:spPr>
          <a:xfrm rot="0">
            <a:off x="11572669" y="2390775"/>
            <a:ext cx="5227115" cy="1190625"/>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Garet"/>
              </a:rPr>
              <a:t>Optimize Resource Allocation</a:t>
            </a:r>
          </a:p>
        </p:txBody>
      </p:sp>
      <p:sp>
        <p:nvSpPr>
          <p:cNvPr name="TextBox 11" id="11"/>
          <p:cNvSpPr txBox="true"/>
          <p:nvPr/>
        </p:nvSpPr>
        <p:spPr>
          <a:xfrm rot="0">
            <a:off x="11498543" y="3971925"/>
            <a:ext cx="5375366" cy="1190625"/>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Garet"/>
              </a:rPr>
              <a:t>Reduce Surpluses and Shortages</a:t>
            </a:r>
          </a:p>
        </p:txBody>
      </p:sp>
      <p:sp>
        <p:nvSpPr>
          <p:cNvPr name="TextBox 12" id="12"/>
          <p:cNvSpPr txBox="true"/>
          <p:nvPr/>
        </p:nvSpPr>
        <p:spPr>
          <a:xfrm rot="0">
            <a:off x="11113153" y="5553075"/>
            <a:ext cx="6146147" cy="590550"/>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Garet"/>
              </a:rPr>
              <a:t>Enhance Food Security</a:t>
            </a:r>
          </a:p>
        </p:txBody>
      </p:sp>
      <p:sp>
        <p:nvSpPr>
          <p:cNvPr name="TextBox 13" id="13"/>
          <p:cNvSpPr txBox="true"/>
          <p:nvPr/>
        </p:nvSpPr>
        <p:spPr>
          <a:xfrm rot="0">
            <a:off x="11478242" y="6534150"/>
            <a:ext cx="5415969" cy="1190625"/>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Garet"/>
              </a:rPr>
              <a:t>Improve Access to Market Information</a:t>
            </a:r>
          </a:p>
        </p:txBody>
      </p:sp>
      <p:sp>
        <p:nvSpPr>
          <p:cNvPr name="TextBox 14" id="14"/>
          <p:cNvSpPr txBox="true"/>
          <p:nvPr/>
        </p:nvSpPr>
        <p:spPr>
          <a:xfrm rot="0">
            <a:off x="11478242" y="8115300"/>
            <a:ext cx="5415969" cy="1190625"/>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Garet"/>
              </a:rPr>
              <a:t>Ensure Adaptability and Scalability</a:t>
            </a:r>
          </a:p>
        </p:txBody>
      </p:sp>
      <p:sp>
        <p:nvSpPr>
          <p:cNvPr name="AutoShape 15" id="15"/>
          <p:cNvSpPr/>
          <p:nvPr/>
        </p:nvSpPr>
        <p:spPr>
          <a:xfrm>
            <a:off x="8338291" y="5843588"/>
            <a:ext cx="2388657" cy="0"/>
          </a:xfrm>
          <a:prstGeom prst="line">
            <a:avLst/>
          </a:prstGeom>
          <a:ln cap="flat" w="38100">
            <a:solidFill>
              <a:srgbClr val="FFFFFF"/>
            </a:solidFill>
            <a:prstDash val="solid"/>
            <a:headEnd type="none" len="sm" w="sm"/>
            <a:tailEnd type="triangle" len="med" w="lg"/>
          </a:ln>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550471" y="3171825"/>
            <a:ext cx="7187057" cy="885825"/>
          </a:xfrm>
          <a:prstGeom prst="rect">
            <a:avLst/>
          </a:prstGeom>
        </p:spPr>
        <p:txBody>
          <a:bodyPr anchor="t" rtlCol="false" tIns="0" lIns="0" bIns="0" rIns="0">
            <a:spAutoFit/>
          </a:bodyPr>
          <a:lstStyle/>
          <a:p>
            <a:pPr>
              <a:lnSpc>
                <a:spcPts val="7679"/>
              </a:lnSpc>
            </a:pPr>
            <a:r>
              <a:rPr lang="en-US" sz="6399">
                <a:solidFill>
                  <a:srgbClr val="FFFFFF"/>
                </a:solidFill>
                <a:latin typeface="Sergio Trendy"/>
              </a:rPr>
              <a:t>Faced problems</a:t>
            </a:r>
          </a:p>
        </p:txBody>
      </p:sp>
      <p:sp>
        <p:nvSpPr>
          <p:cNvPr name="TextBox 4" id="4"/>
          <p:cNvSpPr txBox="true"/>
          <p:nvPr/>
        </p:nvSpPr>
        <p:spPr>
          <a:xfrm rot="0">
            <a:off x="5265523" y="4451985"/>
            <a:ext cx="7756955" cy="590550"/>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Garet"/>
              </a:rPr>
              <a:t>Lack of data and ressources</a:t>
            </a:r>
          </a:p>
        </p:txBody>
      </p:sp>
      <p:sp>
        <p:nvSpPr>
          <p:cNvPr name="TextBox 5" id="5"/>
          <p:cNvSpPr txBox="true"/>
          <p:nvPr/>
        </p:nvSpPr>
        <p:spPr>
          <a:xfrm rot="0">
            <a:off x="5618117" y="5410200"/>
            <a:ext cx="7051766" cy="1790700"/>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Garet"/>
              </a:rPr>
              <a:t>Lack of collaboration from government agencies, and local communities</a:t>
            </a:r>
          </a:p>
        </p:txBody>
      </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5943522" cy="885825"/>
          </a:xfrm>
          <a:prstGeom prst="rect">
            <a:avLst/>
          </a:prstGeom>
        </p:spPr>
        <p:txBody>
          <a:bodyPr anchor="t" rtlCol="false" tIns="0" lIns="0" bIns="0" rIns="0">
            <a:spAutoFit/>
          </a:bodyPr>
          <a:lstStyle/>
          <a:p>
            <a:pPr>
              <a:lnSpc>
                <a:spcPts val="7679"/>
              </a:lnSpc>
            </a:pPr>
            <a:r>
              <a:rPr lang="en-US" sz="6399">
                <a:solidFill>
                  <a:srgbClr val="002F15"/>
                </a:solidFill>
                <a:latin typeface="Sergio Trendy"/>
              </a:rPr>
              <a:t>Methodology</a:t>
            </a:r>
          </a:p>
        </p:txBody>
      </p:sp>
      <p:sp>
        <p:nvSpPr>
          <p:cNvPr name="Freeform 3" id="3"/>
          <p:cNvSpPr/>
          <p:nvPr/>
        </p:nvSpPr>
        <p:spPr>
          <a:xfrm flipH="false" flipV="false" rot="0">
            <a:off x="15720721" y="7684836"/>
            <a:ext cx="668667" cy="3090479"/>
          </a:xfrm>
          <a:custGeom>
            <a:avLst/>
            <a:gdLst/>
            <a:ahLst/>
            <a:cxnLst/>
            <a:rect r="r" b="b" t="t" l="l"/>
            <a:pathLst>
              <a:path h="3090479" w="668667">
                <a:moveTo>
                  <a:pt x="0" y="0"/>
                </a:moveTo>
                <a:lnTo>
                  <a:pt x="668667" y="0"/>
                </a:lnTo>
                <a:lnTo>
                  <a:pt x="668667" y="3090478"/>
                </a:lnTo>
                <a:lnTo>
                  <a:pt x="0" y="3090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44530" y="8148450"/>
            <a:ext cx="1829252" cy="2626864"/>
          </a:xfrm>
          <a:custGeom>
            <a:avLst/>
            <a:gdLst/>
            <a:ahLst/>
            <a:cxnLst/>
            <a:rect r="r" b="b" t="t" l="l"/>
            <a:pathLst>
              <a:path h="2626864" w="1829252">
                <a:moveTo>
                  <a:pt x="0" y="0"/>
                </a:moveTo>
                <a:lnTo>
                  <a:pt x="1829253" y="0"/>
                </a:lnTo>
                <a:lnTo>
                  <a:pt x="1829253" y="2626864"/>
                </a:lnTo>
                <a:lnTo>
                  <a:pt x="0" y="2626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876626" y="4986899"/>
            <a:ext cx="2765348" cy="2765348"/>
          </a:xfrm>
          <a:custGeom>
            <a:avLst/>
            <a:gdLst/>
            <a:ahLst/>
            <a:cxnLst/>
            <a:rect r="r" b="b" t="t" l="l"/>
            <a:pathLst>
              <a:path h="2765348" w="2765348">
                <a:moveTo>
                  <a:pt x="0" y="0"/>
                </a:moveTo>
                <a:lnTo>
                  <a:pt x="2765348" y="0"/>
                </a:lnTo>
                <a:lnTo>
                  <a:pt x="2765348" y="2765348"/>
                </a:lnTo>
                <a:lnTo>
                  <a:pt x="0" y="27653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082502" y="8280602"/>
            <a:ext cx="3366420" cy="2864517"/>
          </a:xfrm>
          <a:custGeom>
            <a:avLst/>
            <a:gdLst/>
            <a:ahLst/>
            <a:cxnLst/>
            <a:rect r="r" b="b" t="t" l="l"/>
            <a:pathLst>
              <a:path h="2864517" w="3366420">
                <a:moveTo>
                  <a:pt x="0" y="0"/>
                </a:moveTo>
                <a:lnTo>
                  <a:pt x="3366419" y="0"/>
                </a:lnTo>
                <a:lnTo>
                  <a:pt x="3366419" y="2864517"/>
                </a:lnTo>
                <a:lnTo>
                  <a:pt x="0" y="28645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7" id="7"/>
          <p:cNvSpPr/>
          <p:nvPr/>
        </p:nvSpPr>
        <p:spPr>
          <a:xfrm flipH="true">
            <a:off x="3725230" y="5395677"/>
            <a:ext cx="0" cy="2171935"/>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8127028" y="5867400"/>
            <a:ext cx="7238551" cy="3400425"/>
            <a:chOff x="0" y="0"/>
            <a:chExt cx="9651401" cy="4533900"/>
          </a:xfrm>
        </p:grpSpPr>
        <p:grpSp>
          <p:nvGrpSpPr>
            <p:cNvPr name="Group 9" id="9"/>
            <p:cNvGrpSpPr/>
            <p:nvPr/>
          </p:nvGrpSpPr>
          <p:grpSpPr>
            <a:xfrm rot="0">
              <a:off x="0" y="0"/>
              <a:ext cx="9651401" cy="4533900"/>
              <a:chOff x="0" y="0"/>
              <a:chExt cx="2878264" cy="1352110"/>
            </a:xfrm>
          </p:grpSpPr>
          <p:sp>
            <p:nvSpPr>
              <p:cNvPr name="Freeform 10" id="10"/>
              <p:cNvSpPr/>
              <p:nvPr/>
            </p:nvSpPr>
            <p:spPr>
              <a:xfrm flipH="false" flipV="false" rot="0">
                <a:off x="0" y="0"/>
                <a:ext cx="2878264" cy="1352110"/>
              </a:xfrm>
              <a:custGeom>
                <a:avLst/>
                <a:gdLst/>
                <a:ahLst/>
                <a:cxnLst/>
                <a:rect r="r" b="b" t="t" l="l"/>
                <a:pathLst>
                  <a:path h="1352110" w="2878264">
                    <a:moveTo>
                      <a:pt x="2753803" y="1352110"/>
                    </a:moveTo>
                    <a:lnTo>
                      <a:pt x="124460" y="1352110"/>
                    </a:lnTo>
                    <a:cubicBezTo>
                      <a:pt x="55880" y="1352110"/>
                      <a:pt x="0" y="1296230"/>
                      <a:pt x="0" y="1227650"/>
                    </a:cubicBezTo>
                    <a:lnTo>
                      <a:pt x="0" y="124460"/>
                    </a:lnTo>
                    <a:cubicBezTo>
                      <a:pt x="0" y="55880"/>
                      <a:pt x="55880" y="0"/>
                      <a:pt x="124460" y="0"/>
                    </a:cubicBezTo>
                    <a:lnTo>
                      <a:pt x="2753804" y="0"/>
                    </a:lnTo>
                    <a:cubicBezTo>
                      <a:pt x="2822384" y="0"/>
                      <a:pt x="2878264" y="55880"/>
                      <a:pt x="2878264" y="124460"/>
                    </a:cubicBezTo>
                    <a:lnTo>
                      <a:pt x="2878264" y="1227650"/>
                    </a:lnTo>
                    <a:cubicBezTo>
                      <a:pt x="2878264" y="1296230"/>
                      <a:pt x="2822384" y="1352110"/>
                      <a:pt x="2753804" y="1352110"/>
                    </a:cubicBezTo>
                    <a:close/>
                  </a:path>
                </a:pathLst>
              </a:custGeom>
              <a:solidFill>
                <a:srgbClr val="B6C471"/>
              </a:solidFill>
            </p:spPr>
          </p:sp>
        </p:grpSp>
        <p:sp>
          <p:nvSpPr>
            <p:cNvPr name="TextBox 11" id="11"/>
            <p:cNvSpPr txBox="true"/>
            <p:nvPr/>
          </p:nvSpPr>
          <p:spPr>
            <a:xfrm rot="0">
              <a:off x="655887" y="424826"/>
              <a:ext cx="8350260"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Analysis and Modeling</a:t>
              </a:r>
            </a:p>
          </p:txBody>
        </p:sp>
        <p:sp>
          <p:nvSpPr>
            <p:cNvPr name="TextBox 12" id="12"/>
            <p:cNvSpPr txBox="true"/>
            <p:nvPr/>
          </p:nvSpPr>
          <p:spPr>
            <a:xfrm rot="0">
              <a:off x="579105" y="1487687"/>
              <a:ext cx="8427043"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Machine learning algorithms can identify patterns and trends in agricultural production, consumption, and food distribution system imbalances. These algorithms may or may not include ARIMA (Autoregressive integrated moving average) and recurrent neural networks for time-series data analysis, Long Short-Term Memory Networks for capturing long-term dependencies in data, and exponential smoothing methods for handling trends and seasonality.</a:t>
              </a:r>
            </a:p>
          </p:txBody>
        </p:sp>
      </p:grpSp>
      <p:sp>
        <p:nvSpPr>
          <p:cNvPr name="AutoShape 13" id="13"/>
          <p:cNvSpPr/>
          <p:nvPr/>
        </p:nvSpPr>
        <p:spPr>
          <a:xfrm>
            <a:off x="3706180" y="7567612"/>
            <a:ext cx="4420848" cy="0"/>
          </a:xfrm>
          <a:prstGeom prst="line">
            <a:avLst/>
          </a:prstGeom>
          <a:ln cap="flat" w="38100">
            <a:solidFill>
              <a:srgbClr val="000000"/>
            </a:solidFill>
            <a:prstDash val="solid"/>
            <a:headEnd type="none" len="sm" w="sm"/>
            <a:tailEnd type="triangle" len="med" w="lg"/>
          </a:ln>
        </p:spPr>
      </p:sp>
      <p:sp>
        <p:nvSpPr>
          <p:cNvPr name="AutoShape 14" id="14"/>
          <p:cNvSpPr/>
          <p:nvPr/>
        </p:nvSpPr>
        <p:spPr>
          <a:xfrm flipV="true">
            <a:off x="11746303" y="9258300"/>
            <a:ext cx="0" cy="1267830"/>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12947491" y="1028700"/>
            <a:ext cx="4311809" cy="3400425"/>
            <a:chOff x="0" y="0"/>
            <a:chExt cx="5749079" cy="4533900"/>
          </a:xfrm>
        </p:grpSpPr>
        <p:grpSp>
          <p:nvGrpSpPr>
            <p:cNvPr name="Group 16" id="16"/>
            <p:cNvGrpSpPr/>
            <p:nvPr/>
          </p:nvGrpSpPr>
          <p:grpSpPr>
            <a:xfrm rot="0">
              <a:off x="0" y="0"/>
              <a:ext cx="5749079" cy="4533900"/>
              <a:chOff x="0" y="0"/>
              <a:chExt cx="1714504" cy="1352110"/>
            </a:xfrm>
          </p:grpSpPr>
          <p:sp>
            <p:nvSpPr>
              <p:cNvPr name="Freeform 17" id="17"/>
              <p:cNvSpPr/>
              <p:nvPr/>
            </p:nvSpPr>
            <p:spPr>
              <a:xfrm flipH="false" flipV="false" rot="0">
                <a:off x="0" y="0"/>
                <a:ext cx="1714504" cy="1352110"/>
              </a:xfrm>
              <a:custGeom>
                <a:avLst/>
                <a:gdLst/>
                <a:ahLst/>
                <a:cxnLst/>
                <a:rect r="r" b="b" t="t" l="l"/>
                <a:pathLst>
                  <a:path h="1352110" w="1714504">
                    <a:moveTo>
                      <a:pt x="1590044" y="1352110"/>
                    </a:moveTo>
                    <a:lnTo>
                      <a:pt x="124460" y="1352110"/>
                    </a:lnTo>
                    <a:cubicBezTo>
                      <a:pt x="55880" y="1352110"/>
                      <a:pt x="0" y="1296230"/>
                      <a:pt x="0" y="1227650"/>
                    </a:cubicBezTo>
                    <a:lnTo>
                      <a:pt x="0" y="124460"/>
                    </a:lnTo>
                    <a:cubicBezTo>
                      <a:pt x="0" y="55880"/>
                      <a:pt x="55880" y="0"/>
                      <a:pt x="124460" y="0"/>
                    </a:cubicBezTo>
                    <a:lnTo>
                      <a:pt x="1590044" y="0"/>
                    </a:lnTo>
                    <a:cubicBezTo>
                      <a:pt x="1658624" y="0"/>
                      <a:pt x="1714504" y="55880"/>
                      <a:pt x="1714504" y="124460"/>
                    </a:cubicBezTo>
                    <a:lnTo>
                      <a:pt x="1714504" y="1227650"/>
                    </a:lnTo>
                    <a:cubicBezTo>
                      <a:pt x="1714504" y="1296230"/>
                      <a:pt x="1658624" y="1352110"/>
                      <a:pt x="1590044" y="1352110"/>
                    </a:cubicBezTo>
                    <a:close/>
                  </a:path>
                </a:pathLst>
              </a:custGeom>
              <a:solidFill>
                <a:srgbClr val="B6C471"/>
              </a:solidFill>
            </p:spPr>
          </p:sp>
        </p:grpSp>
        <p:sp>
          <p:nvSpPr>
            <p:cNvPr name="TextBox 18" id="18"/>
            <p:cNvSpPr txBox="true"/>
            <p:nvPr/>
          </p:nvSpPr>
          <p:spPr>
            <a:xfrm rot="0">
              <a:off x="620556" y="406518"/>
              <a:ext cx="4507966"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Collection</a:t>
              </a:r>
            </a:p>
          </p:txBody>
        </p:sp>
        <p:sp>
          <p:nvSpPr>
            <p:cNvPr name="TextBox 19" id="19"/>
            <p:cNvSpPr txBox="true"/>
            <p:nvPr/>
          </p:nvSpPr>
          <p:spPr>
            <a:xfrm rot="0">
              <a:off x="579105" y="1469379"/>
              <a:ext cx="4549418"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Utilize production data for each region provided by the High Commission for Planning.</a:t>
              </a:r>
            </a:p>
            <a:p>
              <a:pPr algn="just">
                <a:lnSpc>
                  <a:spcPts val="1919"/>
                </a:lnSpc>
                <a:spcBef>
                  <a:spcPct val="0"/>
                </a:spcBef>
              </a:pPr>
            </a:p>
            <a:p>
              <a:pPr algn="just">
                <a:lnSpc>
                  <a:spcPts val="1919"/>
                </a:lnSpc>
                <a:spcBef>
                  <a:spcPct val="0"/>
                </a:spcBef>
              </a:pPr>
              <a:r>
                <a:rPr lang="en-US" sz="1599">
                  <a:solidFill>
                    <a:srgbClr val="002F15"/>
                  </a:solidFill>
                  <a:latin typeface="Sergio Trendy"/>
                </a:rPr>
                <a:t>Note: </a:t>
              </a:r>
            </a:p>
            <a:p>
              <a:pPr algn="just">
                <a:lnSpc>
                  <a:spcPts val="1919"/>
                </a:lnSpc>
                <a:spcBef>
                  <a:spcPct val="0"/>
                </a:spcBef>
              </a:pPr>
              <a:r>
                <a:rPr lang="en-US" sz="1599">
                  <a:solidFill>
                    <a:srgbClr val="002F15"/>
                  </a:solidFill>
                  <a:latin typeface="Garet"/>
                </a:rPr>
                <a:t>distribution and consumption data isn’t available for the moment.</a:t>
              </a:r>
            </a:p>
          </p:txBody>
        </p:sp>
      </p:grpSp>
      <p:grpSp>
        <p:nvGrpSpPr>
          <p:cNvPr name="Group 20" id="20"/>
          <p:cNvGrpSpPr/>
          <p:nvPr/>
        </p:nvGrpSpPr>
        <p:grpSpPr>
          <a:xfrm rot="0">
            <a:off x="1028700" y="2481027"/>
            <a:ext cx="5354961" cy="3400425"/>
            <a:chOff x="0" y="0"/>
            <a:chExt cx="7139948" cy="4533900"/>
          </a:xfrm>
        </p:grpSpPr>
        <p:grpSp>
          <p:nvGrpSpPr>
            <p:cNvPr name="Group 21" id="21"/>
            <p:cNvGrpSpPr/>
            <p:nvPr/>
          </p:nvGrpSpPr>
          <p:grpSpPr>
            <a:xfrm rot="0">
              <a:off x="0" y="0"/>
              <a:ext cx="7139948" cy="4533900"/>
              <a:chOff x="0" y="0"/>
              <a:chExt cx="2129292" cy="1352110"/>
            </a:xfrm>
          </p:grpSpPr>
          <p:sp>
            <p:nvSpPr>
              <p:cNvPr name="Freeform 22" id="22"/>
              <p:cNvSpPr/>
              <p:nvPr/>
            </p:nvSpPr>
            <p:spPr>
              <a:xfrm flipH="false" flipV="false" rot="0">
                <a:off x="0" y="0"/>
                <a:ext cx="2129292" cy="1352110"/>
              </a:xfrm>
              <a:custGeom>
                <a:avLst/>
                <a:gdLst/>
                <a:ahLst/>
                <a:cxnLst/>
                <a:rect r="r" b="b" t="t" l="l"/>
                <a:pathLst>
                  <a:path h="1352110" w="2129292">
                    <a:moveTo>
                      <a:pt x="2004832" y="1352110"/>
                    </a:moveTo>
                    <a:lnTo>
                      <a:pt x="124460" y="1352110"/>
                    </a:lnTo>
                    <a:cubicBezTo>
                      <a:pt x="55880" y="1352110"/>
                      <a:pt x="0" y="1296230"/>
                      <a:pt x="0" y="1227650"/>
                    </a:cubicBezTo>
                    <a:lnTo>
                      <a:pt x="0" y="124460"/>
                    </a:lnTo>
                    <a:cubicBezTo>
                      <a:pt x="0" y="55880"/>
                      <a:pt x="55880" y="0"/>
                      <a:pt x="124460" y="0"/>
                    </a:cubicBezTo>
                    <a:lnTo>
                      <a:pt x="2004832" y="0"/>
                    </a:lnTo>
                    <a:cubicBezTo>
                      <a:pt x="2073412" y="0"/>
                      <a:pt x="2129292" y="55880"/>
                      <a:pt x="2129292" y="124460"/>
                    </a:cubicBezTo>
                    <a:lnTo>
                      <a:pt x="2129292" y="1227650"/>
                    </a:lnTo>
                    <a:cubicBezTo>
                      <a:pt x="2129292" y="1296230"/>
                      <a:pt x="2073412" y="1352110"/>
                      <a:pt x="2004832" y="1352110"/>
                    </a:cubicBezTo>
                    <a:close/>
                  </a:path>
                </a:pathLst>
              </a:custGeom>
              <a:solidFill>
                <a:srgbClr val="B6C471"/>
              </a:solidFill>
            </p:spPr>
          </p:sp>
        </p:grpSp>
        <p:sp>
          <p:nvSpPr>
            <p:cNvPr name="TextBox 23" id="23"/>
            <p:cNvSpPr txBox="true"/>
            <p:nvPr/>
          </p:nvSpPr>
          <p:spPr>
            <a:xfrm rot="0">
              <a:off x="579105" y="424494"/>
              <a:ext cx="5883809"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Preprocessing</a:t>
              </a:r>
            </a:p>
          </p:txBody>
        </p:sp>
        <p:sp>
          <p:nvSpPr>
            <p:cNvPr name="TextBox 24" id="24"/>
            <p:cNvSpPr txBox="true"/>
            <p:nvPr/>
          </p:nvSpPr>
          <p:spPr>
            <a:xfrm rot="0">
              <a:off x="579105" y="1469379"/>
              <a:ext cx="5937912"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The data collection process involves analyzing all data files and saving the meaningful data in the right format, standardizing and cleaning to ensure consistency and accuracy, while integrating diverse datasets like agricultural production and demographics for unified analysis.</a:t>
              </a:r>
            </a:p>
          </p:txBody>
        </p:sp>
      </p:grpSp>
      <p:sp>
        <p:nvSpPr>
          <p:cNvPr name="AutoShape 25" id="25"/>
          <p:cNvSpPr/>
          <p:nvPr/>
        </p:nvSpPr>
        <p:spPr>
          <a:xfrm flipH="true">
            <a:off x="6383661" y="4181240"/>
            <a:ext cx="6563830" cy="0"/>
          </a:xfrm>
          <a:prstGeom prst="line">
            <a:avLst/>
          </a:prstGeom>
          <a:ln cap="flat" w="38100">
            <a:solidFill>
              <a:srgbClr val="000000"/>
            </a:solidFill>
            <a:prstDash val="solid"/>
            <a:headEnd type="none" len="sm" w="sm"/>
            <a:tailEnd type="triangle" len="med" w="lg"/>
          </a:ln>
        </p:spPr>
      </p:sp>
      <p:sp>
        <p:nvSpPr>
          <p:cNvPr name="AutoShape 26" id="26"/>
          <p:cNvSpPr/>
          <p:nvPr/>
        </p:nvSpPr>
        <p:spPr>
          <a:xfrm>
            <a:off x="9801667" y="5395248"/>
            <a:ext cx="0" cy="472581"/>
          </a:xfrm>
          <a:prstGeom prst="line">
            <a:avLst/>
          </a:prstGeom>
          <a:ln cap="flat" w="38100">
            <a:solidFill>
              <a:srgbClr val="000000"/>
            </a:solidFill>
            <a:prstDash val="solid"/>
            <a:headEnd type="none" len="sm" w="sm"/>
            <a:tailEnd type="triangle" len="med" w="lg"/>
          </a:ln>
        </p:spPr>
      </p:sp>
      <p:sp>
        <p:nvSpPr>
          <p:cNvPr name="TextBox 27" id="27"/>
          <p:cNvSpPr txBox="true"/>
          <p:nvPr/>
        </p:nvSpPr>
        <p:spPr>
          <a:xfrm rot="0">
            <a:off x="8165759" y="5153025"/>
            <a:ext cx="3271816" cy="228600"/>
          </a:xfrm>
          <a:prstGeom prst="rect">
            <a:avLst/>
          </a:prstGeom>
        </p:spPr>
        <p:txBody>
          <a:bodyPr anchor="t" rtlCol="false" tIns="0" lIns="0" bIns="0" rIns="0">
            <a:spAutoFit/>
          </a:bodyPr>
          <a:lstStyle/>
          <a:p>
            <a:pPr algn="ctr">
              <a:lnSpc>
                <a:spcPts val="1919"/>
              </a:lnSpc>
              <a:spcBef>
                <a:spcPct val="0"/>
              </a:spcBef>
            </a:pPr>
            <a:r>
              <a:rPr lang="en-US" sz="1599">
                <a:solidFill>
                  <a:srgbClr val="002F15"/>
                </a:solidFill>
                <a:latin typeface="Garet"/>
              </a:rPr>
              <a:t>we are here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286421"/>
            <a:ext cx="16230600" cy="6552568"/>
          </a:xfrm>
          <a:custGeom>
            <a:avLst/>
            <a:gdLst/>
            <a:ahLst/>
            <a:cxnLst/>
            <a:rect r="r" b="b" t="t" l="l"/>
            <a:pathLst>
              <a:path h="6552568" w="16230600">
                <a:moveTo>
                  <a:pt x="0" y="0"/>
                </a:moveTo>
                <a:lnTo>
                  <a:pt x="16230600" y="0"/>
                </a:lnTo>
                <a:lnTo>
                  <a:pt x="16230600" y="6552568"/>
                </a:lnTo>
                <a:lnTo>
                  <a:pt x="0" y="6552568"/>
                </a:lnTo>
                <a:lnTo>
                  <a:pt x="0" y="0"/>
                </a:lnTo>
                <a:close/>
              </a:path>
            </a:pathLst>
          </a:custGeom>
          <a:blipFill>
            <a:blip r:embed="rId3"/>
            <a:stretch>
              <a:fillRect l="0" t="0" r="-7286" b="-238993"/>
            </a:stretch>
          </a:blipFill>
        </p:spPr>
      </p:sp>
      <p:sp>
        <p:nvSpPr>
          <p:cNvPr name="TextBox 3" id="3"/>
          <p:cNvSpPr txBox="true"/>
          <p:nvPr/>
        </p:nvSpPr>
        <p:spPr>
          <a:xfrm rot="0">
            <a:off x="1028700" y="1128657"/>
            <a:ext cx="11001846"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Production data example</a:t>
            </a:r>
          </a:p>
        </p:txBody>
      </p:sp>
      <p:sp>
        <p:nvSpPr>
          <p:cNvPr name="TextBox 4" id="4"/>
          <p:cNvSpPr txBox="true"/>
          <p:nvPr/>
        </p:nvSpPr>
        <p:spPr>
          <a:xfrm rot="0">
            <a:off x="1028700" y="8953500"/>
            <a:ext cx="11553081" cy="304800"/>
          </a:xfrm>
          <a:prstGeom prst="rect">
            <a:avLst/>
          </a:prstGeom>
        </p:spPr>
        <p:txBody>
          <a:bodyPr anchor="t" rtlCol="false" tIns="0" lIns="0" bIns="0" rIns="0">
            <a:spAutoFit/>
          </a:bodyPr>
          <a:lstStyle/>
          <a:p>
            <a:pPr>
              <a:lnSpc>
                <a:spcPts val="2400"/>
              </a:lnSpc>
              <a:spcBef>
                <a:spcPct val="0"/>
              </a:spcBef>
            </a:pPr>
            <a:r>
              <a:rPr lang="en-US" sz="2000">
                <a:solidFill>
                  <a:srgbClr val="002F15"/>
                </a:solidFill>
                <a:latin typeface="Garet"/>
              </a:rPr>
              <a:t>Statistical yearbook of regions, year 2021 (Excel format) -  High Commission for Planning</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5895376" cy="885825"/>
          </a:xfrm>
          <a:prstGeom prst="rect">
            <a:avLst/>
          </a:prstGeom>
        </p:spPr>
        <p:txBody>
          <a:bodyPr anchor="t" rtlCol="false" tIns="0" lIns="0" bIns="0" rIns="0">
            <a:spAutoFit/>
          </a:bodyPr>
          <a:lstStyle/>
          <a:p>
            <a:pPr>
              <a:lnSpc>
                <a:spcPts val="7679"/>
              </a:lnSpc>
            </a:pPr>
            <a:r>
              <a:rPr lang="en-US" sz="6399">
                <a:solidFill>
                  <a:srgbClr val="002F15"/>
                </a:solidFill>
                <a:latin typeface="Sergio Trendy"/>
              </a:rPr>
              <a:t>Methodology</a:t>
            </a:r>
          </a:p>
        </p:txBody>
      </p:sp>
      <p:sp>
        <p:nvSpPr>
          <p:cNvPr name="Freeform 3" id="3"/>
          <p:cNvSpPr/>
          <p:nvPr/>
        </p:nvSpPr>
        <p:spPr>
          <a:xfrm flipH="false" flipV="false" rot="0">
            <a:off x="15720721" y="7684836"/>
            <a:ext cx="668667" cy="3090479"/>
          </a:xfrm>
          <a:custGeom>
            <a:avLst/>
            <a:gdLst/>
            <a:ahLst/>
            <a:cxnLst/>
            <a:rect r="r" b="b" t="t" l="l"/>
            <a:pathLst>
              <a:path h="3090479" w="668667">
                <a:moveTo>
                  <a:pt x="0" y="0"/>
                </a:moveTo>
                <a:lnTo>
                  <a:pt x="668667" y="0"/>
                </a:lnTo>
                <a:lnTo>
                  <a:pt x="668667" y="3090478"/>
                </a:lnTo>
                <a:lnTo>
                  <a:pt x="0" y="3090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082502" y="8280602"/>
            <a:ext cx="3366420" cy="2864517"/>
          </a:xfrm>
          <a:custGeom>
            <a:avLst/>
            <a:gdLst/>
            <a:ahLst/>
            <a:cxnLst/>
            <a:rect r="r" b="b" t="t" l="l"/>
            <a:pathLst>
              <a:path h="2864517" w="3366420">
                <a:moveTo>
                  <a:pt x="0" y="0"/>
                </a:moveTo>
                <a:lnTo>
                  <a:pt x="3366419" y="0"/>
                </a:lnTo>
                <a:lnTo>
                  <a:pt x="3366419" y="2864517"/>
                </a:lnTo>
                <a:lnTo>
                  <a:pt x="0" y="28645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44530" y="8148450"/>
            <a:ext cx="1829252" cy="2626864"/>
          </a:xfrm>
          <a:custGeom>
            <a:avLst/>
            <a:gdLst/>
            <a:ahLst/>
            <a:cxnLst/>
            <a:rect r="r" b="b" t="t" l="l"/>
            <a:pathLst>
              <a:path h="2626864" w="1829252">
                <a:moveTo>
                  <a:pt x="0" y="0"/>
                </a:moveTo>
                <a:lnTo>
                  <a:pt x="1829253" y="0"/>
                </a:lnTo>
                <a:lnTo>
                  <a:pt x="1829253" y="2626864"/>
                </a:lnTo>
                <a:lnTo>
                  <a:pt x="0" y="2626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876626" y="4986899"/>
            <a:ext cx="2765348" cy="2765348"/>
          </a:xfrm>
          <a:custGeom>
            <a:avLst/>
            <a:gdLst/>
            <a:ahLst/>
            <a:cxnLst/>
            <a:rect r="r" b="b" t="t" l="l"/>
            <a:pathLst>
              <a:path h="2765348" w="2765348">
                <a:moveTo>
                  <a:pt x="0" y="0"/>
                </a:moveTo>
                <a:lnTo>
                  <a:pt x="2765348" y="0"/>
                </a:lnTo>
                <a:lnTo>
                  <a:pt x="2765348" y="2765348"/>
                </a:lnTo>
                <a:lnTo>
                  <a:pt x="0" y="27653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2947491" y="1028700"/>
            <a:ext cx="4311809" cy="3400425"/>
            <a:chOff x="0" y="0"/>
            <a:chExt cx="5749079" cy="4533900"/>
          </a:xfrm>
        </p:grpSpPr>
        <p:grpSp>
          <p:nvGrpSpPr>
            <p:cNvPr name="Group 8" id="8"/>
            <p:cNvGrpSpPr/>
            <p:nvPr/>
          </p:nvGrpSpPr>
          <p:grpSpPr>
            <a:xfrm rot="0">
              <a:off x="0" y="0"/>
              <a:ext cx="5749079" cy="4533900"/>
              <a:chOff x="0" y="0"/>
              <a:chExt cx="1714504" cy="1352110"/>
            </a:xfrm>
          </p:grpSpPr>
          <p:sp>
            <p:nvSpPr>
              <p:cNvPr name="Freeform 9" id="9"/>
              <p:cNvSpPr/>
              <p:nvPr/>
            </p:nvSpPr>
            <p:spPr>
              <a:xfrm flipH="false" flipV="false" rot="0">
                <a:off x="0" y="0"/>
                <a:ext cx="1714504" cy="1352110"/>
              </a:xfrm>
              <a:custGeom>
                <a:avLst/>
                <a:gdLst/>
                <a:ahLst/>
                <a:cxnLst/>
                <a:rect r="r" b="b" t="t" l="l"/>
                <a:pathLst>
                  <a:path h="1352110" w="1714504">
                    <a:moveTo>
                      <a:pt x="1590044" y="1352110"/>
                    </a:moveTo>
                    <a:lnTo>
                      <a:pt x="124460" y="1352110"/>
                    </a:lnTo>
                    <a:cubicBezTo>
                      <a:pt x="55880" y="1352110"/>
                      <a:pt x="0" y="1296230"/>
                      <a:pt x="0" y="1227650"/>
                    </a:cubicBezTo>
                    <a:lnTo>
                      <a:pt x="0" y="124460"/>
                    </a:lnTo>
                    <a:cubicBezTo>
                      <a:pt x="0" y="55880"/>
                      <a:pt x="55880" y="0"/>
                      <a:pt x="124460" y="0"/>
                    </a:cubicBezTo>
                    <a:lnTo>
                      <a:pt x="1590044" y="0"/>
                    </a:lnTo>
                    <a:cubicBezTo>
                      <a:pt x="1658624" y="0"/>
                      <a:pt x="1714504" y="55880"/>
                      <a:pt x="1714504" y="124460"/>
                    </a:cubicBezTo>
                    <a:lnTo>
                      <a:pt x="1714504" y="1227650"/>
                    </a:lnTo>
                    <a:cubicBezTo>
                      <a:pt x="1714504" y="1296230"/>
                      <a:pt x="1658624" y="1352110"/>
                      <a:pt x="1590044" y="1352110"/>
                    </a:cubicBezTo>
                    <a:close/>
                  </a:path>
                </a:pathLst>
              </a:custGeom>
              <a:solidFill>
                <a:srgbClr val="B6C471"/>
              </a:solidFill>
            </p:spPr>
          </p:sp>
        </p:grpSp>
        <p:sp>
          <p:nvSpPr>
            <p:cNvPr name="TextBox 10" id="10"/>
            <p:cNvSpPr txBox="true"/>
            <p:nvPr/>
          </p:nvSpPr>
          <p:spPr>
            <a:xfrm rot="0">
              <a:off x="620556" y="406518"/>
              <a:ext cx="4507966"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Collection</a:t>
              </a:r>
            </a:p>
          </p:txBody>
        </p:sp>
        <p:sp>
          <p:nvSpPr>
            <p:cNvPr name="TextBox 11" id="11"/>
            <p:cNvSpPr txBox="true"/>
            <p:nvPr/>
          </p:nvSpPr>
          <p:spPr>
            <a:xfrm rot="0">
              <a:off x="579105" y="1469379"/>
              <a:ext cx="4549418"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Utilize production data for each region provided by the High Commission for Planning.</a:t>
              </a:r>
            </a:p>
            <a:p>
              <a:pPr algn="just">
                <a:lnSpc>
                  <a:spcPts val="1919"/>
                </a:lnSpc>
                <a:spcBef>
                  <a:spcPct val="0"/>
                </a:spcBef>
              </a:pPr>
            </a:p>
            <a:p>
              <a:pPr algn="just">
                <a:lnSpc>
                  <a:spcPts val="1919"/>
                </a:lnSpc>
                <a:spcBef>
                  <a:spcPct val="0"/>
                </a:spcBef>
              </a:pPr>
              <a:r>
                <a:rPr lang="en-US" sz="1599">
                  <a:solidFill>
                    <a:srgbClr val="002F15"/>
                  </a:solidFill>
                  <a:latin typeface="Sergio Trendy"/>
                </a:rPr>
                <a:t>Note: </a:t>
              </a:r>
            </a:p>
            <a:p>
              <a:pPr algn="just">
                <a:lnSpc>
                  <a:spcPts val="1919"/>
                </a:lnSpc>
                <a:spcBef>
                  <a:spcPct val="0"/>
                </a:spcBef>
              </a:pPr>
              <a:r>
                <a:rPr lang="en-US" sz="1599">
                  <a:solidFill>
                    <a:srgbClr val="002F15"/>
                  </a:solidFill>
                  <a:latin typeface="Garet"/>
                </a:rPr>
                <a:t>distribution and consumption data isn’t available for the moment.</a:t>
              </a:r>
            </a:p>
          </p:txBody>
        </p:sp>
      </p:grpSp>
      <p:sp>
        <p:nvSpPr>
          <p:cNvPr name="AutoShape 12" id="12"/>
          <p:cNvSpPr/>
          <p:nvPr/>
        </p:nvSpPr>
        <p:spPr>
          <a:xfrm flipH="true">
            <a:off x="3725230" y="5395677"/>
            <a:ext cx="0" cy="2171935"/>
          </a:xfrm>
          <a:prstGeom prst="line">
            <a:avLst/>
          </a:prstGeom>
          <a:ln cap="flat" w="38100">
            <a:solidFill>
              <a:srgbClr val="000000"/>
            </a:solidFill>
            <a:prstDash val="solid"/>
            <a:headEnd type="none" len="sm" w="sm"/>
            <a:tailEnd type="none" len="sm" w="sm"/>
          </a:ln>
        </p:spPr>
      </p:sp>
      <p:grpSp>
        <p:nvGrpSpPr>
          <p:cNvPr name="Group 13" id="13"/>
          <p:cNvGrpSpPr/>
          <p:nvPr/>
        </p:nvGrpSpPr>
        <p:grpSpPr>
          <a:xfrm rot="0">
            <a:off x="1028700" y="2481027"/>
            <a:ext cx="5354961" cy="3400425"/>
            <a:chOff x="0" y="0"/>
            <a:chExt cx="7139948" cy="4533900"/>
          </a:xfrm>
        </p:grpSpPr>
        <p:grpSp>
          <p:nvGrpSpPr>
            <p:cNvPr name="Group 14" id="14"/>
            <p:cNvGrpSpPr/>
            <p:nvPr/>
          </p:nvGrpSpPr>
          <p:grpSpPr>
            <a:xfrm rot="0">
              <a:off x="0" y="0"/>
              <a:ext cx="7139948" cy="4533900"/>
              <a:chOff x="0" y="0"/>
              <a:chExt cx="2129292" cy="1352110"/>
            </a:xfrm>
          </p:grpSpPr>
          <p:sp>
            <p:nvSpPr>
              <p:cNvPr name="Freeform 15" id="15"/>
              <p:cNvSpPr/>
              <p:nvPr/>
            </p:nvSpPr>
            <p:spPr>
              <a:xfrm flipH="false" flipV="false" rot="0">
                <a:off x="0" y="0"/>
                <a:ext cx="2129292" cy="1352110"/>
              </a:xfrm>
              <a:custGeom>
                <a:avLst/>
                <a:gdLst/>
                <a:ahLst/>
                <a:cxnLst/>
                <a:rect r="r" b="b" t="t" l="l"/>
                <a:pathLst>
                  <a:path h="1352110" w="2129292">
                    <a:moveTo>
                      <a:pt x="2004832" y="1352110"/>
                    </a:moveTo>
                    <a:lnTo>
                      <a:pt x="124460" y="1352110"/>
                    </a:lnTo>
                    <a:cubicBezTo>
                      <a:pt x="55880" y="1352110"/>
                      <a:pt x="0" y="1296230"/>
                      <a:pt x="0" y="1227650"/>
                    </a:cubicBezTo>
                    <a:lnTo>
                      <a:pt x="0" y="124460"/>
                    </a:lnTo>
                    <a:cubicBezTo>
                      <a:pt x="0" y="55880"/>
                      <a:pt x="55880" y="0"/>
                      <a:pt x="124460" y="0"/>
                    </a:cubicBezTo>
                    <a:lnTo>
                      <a:pt x="2004832" y="0"/>
                    </a:lnTo>
                    <a:cubicBezTo>
                      <a:pt x="2073412" y="0"/>
                      <a:pt x="2129292" y="55880"/>
                      <a:pt x="2129292" y="124460"/>
                    </a:cubicBezTo>
                    <a:lnTo>
                      <a:pt x="2129292" y="1227650"/>
                    </a:lnTo>
                    <a:cubicBezTo>
                      <a:pt x="2129292" y="1296230"/>
                      <a:pt x="2073412" y="1352110"/>
                      <a:pt x="2004832" y="1352110"/>
                    </a:cubicBezTo>
                    <a:close/>
                  </a:path>
                </a:pathLst>
              </a:custGeom>
              <a:solidFill>
                <a:srgbClr val="B6C471"/>
              </a:solidFill>
            </p:spPr>
          </p:sp>
        </p:grpSp>
        <p:sp>
          <p:nvSpPr>
            <p:cNvPr name="TextBox 16" id="16"/>
            <p:cNvSpPr txBox="true"/>
            <p:nvPr/>
          </p:nvSpPr>
          <p:spPr>
            <a:xfrm rot="0">
              <a:off x="579105" y="424494"/>
              <a:ext cx="5883809"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Preprocessing</a:t>
              </a:r>
            </a:p>
          </p:txBody>
        </p:sp>
        <p:sp>
          <p:nvSpPr>
            <p:cNvPr name="TextBox 17" id="17"/>
            <p:cNvSpPr txBox="true"/>
            <p:nvPr/>
          </p:nvSpPr>
          <p:spPr>
            <a:xfrm rot="0">
              <a:off x="579105" y="1469379"/>
              <a:ext cx="5937912"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The data collection process involves analyzing all data files and saving the meaningful data in the right format, standardizing and cleaning to ensure consistency and accuracy, while integrating diverse datasets like agricultural production and demographics for unified analysis.</a:t>
              </a:r>
            </a:p>
          </p:txBody>
        </p:sp>
      </p:grpSp>
      <p:grpSp>
        <p:nvGrpSpPr>
          <p:cNvPr name="Group 18" id="18"/>
          <p:cNvGrpSpPr/>
          <p:nvPr/>
        </p:nvGrpSpPr>
        <p:grpSpPr>
          <a:xfrm rot="0">
            <a:off x="8127028" y="5867400"/>
            <a:ext cx="7238551" cy="3400425"/>
            <a:chOff x="0" y="0"/>
            <a:chExt cx="9651401" cy="4533900"/>
          </a:xfrm>
        </p:grpSpPr>
        <p:grpSp>
          <p:nvGrpSpPr>
            <p:cNvPr name="Group 19" id="19"/>
            <p:cNvGrpSpPr/>
            <p:nvPr/>
          </p:nvGrpSpPr>
          <p:grpSpPr>
            <a:xfrm rot="0">
              <a:off x="0" y="0"/>
              <a:ext cx="9651401" cy="4533900"/>
              <a:chOff x="0" y="0"/>
              <a:chExt cx="2878264" cy="1352110"/>
            </a:xfrm>
          </p:grpSpPr>
          <p:sp>
            <p:nvSpPr>
              <p:cNvPr name="Freeform 20" id="20"/>
              <p:cNvSpPr/>
              <p:nvPr/>
            </p:nvSpPr>
            <p:spPr>
              <a:xfrm flipH="false" flipV="false" rot="0">
                <a:off x="0" y="0"/>
                <a:ext cx="2878264" cy="1352110"/>
              </a:xfrm>
              <a:custGeom>
                <a:avLst/>
                <a:gdLst/>
                <a:ahLst/>
                <a:cxnLst/>
                <a:rect r="r" b="b" t="t" l="l"/>
                <a:pathLst>
                  <a:path h="1352110" w="2878264">
                    <a:moveTo>
                      <a:pt x="2753803" y="1352110"/>
                    </a:moveTo>
                    <a:lnTo>
                      <a:pt x="124460" y="1352110"/>
                    </a:lnTo>
                    <a:cubicBezTo>
                      <a:pt x="55880" y="1352110"/>
                      <a:pt x="0" y="1296230"/>
                      <a:pt x="0" y="1227650"/>
                    </a:cubicBezTo>
                    <a:lnTo>
                      <a:pt x="0" y="124460"/>
                    </a:lnTo>
                    <a:cubicBezTo>
                      <a:pt x="0" y="55880"/>
                      <a:pt x="55880" y="0"/>
                      <a:pt x="124460" y="0"/>
                    </a:cubicBezTo>
                    <a:lnTo>
                      <a:pt x="2753804" y="0"/>
                    </a:lnTo>
                    <a:cubicBezTo>
                      <a:pt x="2822384" y="0"/>
                      <a:pt x="2878264" y="55880"/>
                      <a:pt x="2878264" y="124460"/>
                    </a:cubicBezTo>
                    <a:lnTo>
                      <a:pt x="2878264" y="1227650"/>
                    </a:lnTo>
                    <a:cubicBezTo>
                      <a:pt x="2878264" y="1296230"/>
                      <a:pt x="2822384" y="1352110"/>
                      <a:pt x="2753804" y="1352110"/>
                    </a:cubicBezTo>
                    <a:close/>
                  </a:path>
                </a:pathLst>
              </a:custGeom>
              <a:solidFill>
                <a:srgbClr val="B6C471"/>
              </a:solidFill>
            </p:spPr>
          </p:sp>
        </p:grpSp>
        <p:sp>
          <p:nvSpPr>
            <p:cNvPr name="TextBox 21" id="21"/>
            <p:cNvSpPr txBox="true"/>
            <p:nvPr/>
          </p:nvSpPr>
          <p:spPr>
            <a:xfrm rot="0">
              <a:off x="655887" y="424826"/>
              <a:ext cx="8350260" cy="707390"/>
            </a:xfrm>
            <a:prstGeom prst="rect">
              <a:avLst/>
            </a:prstGeom>
          </p:spPr>
          <p:txBody>
            <a:bodyPr anchor="t" rtlCol="false" tIns="0" lIns="0" bIns="0" rIns="0">
              <a:spAutoFit/>
            </a:bodyPr>
            <a:lstStyle/>
            <a:p>
              <a:pPr>
                <a:lnSpc>
                  <a:spcPts val="4800"/>
                </a:lnSpc>
              </a:pPr>
              <a:r>
                <a:rPr lang="en-US" sz="3200">
                  <a:solidFill>
                    <a:srgbClr val="002F15"/>
                  </a:solidFill>
                  <a:latin typeface="Sergio Trendy"/>
                </a:rPr>
                <a:t>Data Analysis and Modeling</a:t>
              </a:r>
            </a:p>
          </p:txBody>
        </p:sp>
        <p:sp>
          <p:nvSpPr>
            <p:cNvPr name="TextBox 22" id="22"/>
            <p:cNvSpPr txBox="true"/>
            <p:nvPr/>
          </p:nvSpPr>
          <p:spPr>
            <a:xfrm rot="0">
              <a:off x="579105" y="1487687"/>
              <a:ext cx="8427043" cy="2530475"/>
            </a:xfrm>
            <a:prstGeom prst="rect">
              <a:avLst/>
            </a:prstGeom>
          </p:spPr>
          <p:txBody>
            <a:bodyPr anchor="t" rtlCol="false" tIns="0" lIns="0" bIns="0" rIns="0">
              <a:spAutoFit/>
            </a:bodyPr>
            <a:lstStyle/>
            <a:p>
              <a:pPr algn="just">
                <a:lnSpc>
                  <a:spcPts val="1919"/>
                </a:lnSpc>
                <a:spcBef>
                  <a:spcPct val="0"/>
                </a:spcBef>
              </a:pPr>
              <a:r>
                <a:rPr lang="en-US" sz="1599">
                  <a:solidFill>
                    <a:srgbClr val="002F15"/>
                  </a:solidFill>
                  <a:latin typeface="Garet"/>
                </a:rPr>
                <a:t>Machine learning algorithms can identify patterns and trends in agricultural production, consumption, and food distribution system imbalances. These algorithms may or may not include ARIMA (Autoregressive integrated moving average) and recurrent neural networks for time-series data analysis, Long Short-Term Memory Networks for capturing long-term dependencies in data, and exponential smoothing methods for handling trends and seasonality.</a:t>
              </a:r>
            </a:p>
          </p:txBody>
        </p:sp>
      </p:grpSp>
      <p:sp>
        <p:nvSpPr>
          <p:cNvPr name="AutoShape 23" id="23"/>
          <p:cNvSpPr/>
          <p:nvPr/>
        </p:nvSpPr>
        <p:spPr>
          <a:xfrm flipH="true">
            <a:off x="6383661" y="4181240"/>
            <a:ext cx="6563830" cy="0"/>
          </a:xfrm>
          <a:prstGeom prst="line">
            <a:avLst/>
          </a:prstGeom>
          <a:ln cap="flat" w="38100">
            <a:solidFill>
              <a:srgbClr val="000000"/>
            </a:solidFill>
            <a:prstDash val="solid"/>
            <a:headEnd type="none" len="sm" w="sm"/>
            <a:tailEnd type="triangle" len="med" w="lg"/>
          </a:ln>
        </p:spPr>
      </p:sp>
      <p:sp>
        <p:nvSpPr>
          <p:cNvPr name="AutoShape 24" id="24"/>
          <p:cNvSpPr/>
          <p:nvPr/>
        </p:nvSpPr>
        <p:spPr>
          <a:xfrm>
            <a:off x="3706180" y="7567612"/>
            <a:ext cx="4420848" cy="0"/>
          </a:xfrm>
          <a:prstGeom prst="line">
            <a:avLst/>
          </a:prstGeom>
          <a:ln cap="flat" w="38100">
            <a:solidFill>
              <a:srgbClr val="000000"/>
            </a:solidFill>
            <a:prstDash val="solid"/>
            <a:headEnd type="none" len="sm" w="sm"/>
            <a:tailEnd type="triangle" len="med" w="lg"/>
          </a:ln>
        </p:spPr>
      </p:sp>
      <p:sp>
        <p:nvSpPr>
          <p:cNvPr name="AutoShape 25" id="25"/>
          <p:cNvSpPr/>
          <p:nvPr/>
        </p:nvSpPr>
        <p:spPr>
          <a:xfrm flipV="true">
            <a:off x="11746303" y="9258300"/>
            <a:ext cx="0" cy="1267830"/>
          </a:xfrm>
          <a:prstGeom prst="line">
            <a:avLst/>
          </a:prstGeom>
          <a:ln cap="flat" w="38100">
            <a:solidFill>
              <a:srgbClr val="000000"/>
            </a:solidFill>
            <a:prstDash val="solid"/>
            <a:headEnd type="none" len="sm" w="sm"/>
            <a:tailEnd type="none" len="sm" w="sm"/>
          </a:ln>
        </p:spPr>
      </p:sp>
      <p:sp>
        <p:nvSpPr>
          <p:cNvPr name="AutoShape 26" id="26"/>
          <p:cNvSpPr/>
          <p:nvPr/>
        </p:nvSpPr>
        <p:spPr>
          <a:xfrm>
            <a:off x="9801667" y="5395248"/>
            <a:ext cx="0" cy="472581"/>
          </a:xfrm>
          <a:prstGeom prst="line">
            <a:avLst/>
          </a:prstGeom>
          <a:ln cap="flat" w="38100">
            <a:solidFill>
              <a:srgbClr val="000000"/>
            </a:solidFill>
            <a:prstDash val="solid"/>
            <a:headEnd type="none" len="sm" w="sm"/>
            <a:tailEnd type="triangle" len="med" w="lg"/>
          </a:ln>
        </p:spPr>
      </p:sp>
      <p:sp>
        <p:nvSpPr>
          <p:cNvPr name="TextBox 27" id="27"/>
          <p:cNvSpPr txBox="true"/>
          <p:nvPr/>
        </p:nvSpPr>
        <p:spPr>
          <a:xfrm rot="0">
            <a:off x="8165759" y="5153025"/>
            <a:ext cx="3271816" cy="228600"/>
          </a:xfrm>
          <a:prstGeom prst="rect">
            <a:avLst/>
          </a:prstGeom>
        </p:spPr>
        <p:txBody>
          <a:bodyPr anchor="t" rtlCol="false" tIns="0" lIns="0" bIns="0" rIns="0">
            <a:spAutoFit/>
          </a:bodyPr>
          <a:lstStyle/>
          <a:p>
            <a:pPr algn="ctr">
              <a:lnSpc>
                <a:spcPts val="1919"/>
              </a:lnSpc>
              <a:spcBef>
                <a:spcPct val="0"/>
              </a:spcBef>
            </a:pPr>
            <a:r>
              <a:rPr lang="en-US" sz="1599">
                <a:solidFill>
                  <a:srgbClr val="002F15"/>
                </a:solidFill>
                <a:latin typeface="Garet"/>
              </a:rPr>
              <a:t>we are here</a:t>
            </a:r>
          </a:p>
        </p:txBody>
      </p:sp>
    </p:spTree>
  </p:cSld>
  <p:clrMapOvr>
    <a:masterClrMapping/>
  </p:clrMapOvr>
  <p:transition spd="slow">
    <p:push dir="r"/>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871642"/>
            <a:ext cx="16230600" cy="3313347"/>
          </a:xfrm>
          <a:custGeom>
            <a:avLst/>
            <a:gdLst/>
            <a:ahLst/>
            <a:cxnLst/>
            <a:rect r="r" b="b" t="t" l="l"/>
            <a:pathLst>
              <a:path h="3313347" w="16230600">
                <a:moveTo>
                  <a:pt x="0" y="0"/>
                </a:moveTo>
                <a:lnTo>
                  <a:pt x="16230600" y="0"/>
                </a:lnTo>
                <a:lnTo>
                  <a:pt x="16230600" y="3313347"/>
                </a:lnTo>
                <a:lnTo>
                  <a:pt x="0" y="3313347"/>
                </a:lnTo>
                <a:lnTo>
                  <a:pt x="0" y="0"/>
                </a:lnTo>
                <a:close/>
              </a:path>
            </a:pathLst>
          </a:custGeom>
          <a:blipFill>
            <a:blip r:embed="rId3"/>
            <a:stretch>
              <a:fillRect l="0" t="0" r="0" b="0"/>
            </a:stretch>
          </a:blipFill>
        </p:spPr>
      </p:sp>
      <p:sp>
        <p:nvSpPr>
          <p:cNvPr name="TextBox 3" id="3"/>
          <p:cNvSpPr txBox="true"/>
          <p:nvPr/>
        </p:nvSpPr>
        <p:spPr>
          <a:xfrm rot="0">
            <a:off x="1028700" y="1128657"/>
            <a:ext cx="15720100" cy="866775"/>
          </a:xfrm>
          <a:prstGeom prst="rect">
            <a:avLst/>
          </a:prstGeom>
        </p:spPr>
        <p:txBody>
          <a:bodyPr anchor="t" rtlCol="false" tIns="0" lIns="0" bIns="0" rIns="0">
            <a:spAutoFit/>
          </a:bodyPr>
          <a:lstStyle/>
          <a:p>
            <a:pPr>
              <a:lnSpc>
                <a:spcPts val="7559"/>
              </a:lnSpc>
            </a:pPr>
            <a:r>
              <a:rPr lang="en-US" sz="6299">
                <a:solidFill>
                  <a:srgbClr val="002F15"/>
                </a:solidFill>
                <a:latin typeface="Sergio Trendy"/>
              </a:rPr>
              <a:t>Processed production data example</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DAF4FW-CCb4</dc:identifier>
  <dcterms:modified xsi:type="dcterms:W3CDTF">2011-08-01T06:04:30Z</dcterms:modified>
  <cp:revision>1</cp:revision>
  <dc:title>Food security in Morocco</dc:title>
</cp:coreProperties>
</file>